
<file path=[Content_Types].xml><?xml version="1.0" encoding="utf-8"?>
<Types xmlns="http://schemas.openxmlformats.org/package/2006/content-types">
  <Override PartName="/ppt/slides/slide108.xml" ContentType="application/vnd.openxmlformats-officedocument.presentationml.slide+xml"/>
  <Override PartName="/ppt/slides/slide68.xml" ContentType="application/vnd.openxmlformats-officedocument.presentationml.slide+xml"/>
  <Override PartName="/ppt/slideLayouts/slideLayout8.xml" ContentType="application/vnd.openxmlformats-officedocument.presentationml.slideLayout+xml"/>
  <Override PartName="/ppt/notesSlides/notesSlide20.xml" ContentType="application/vnd.openxmlformats-officedocument.presentationml.notesSlide+xml"/>
  <Override PartName="/ppt/notesSlides/notesSlide22.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slides/slide66.xml" ContentType="application/vnd.openxmlformats-officedocument.presentationml.slide+xml"/>
  <Override PartName="/ppt/slides/slide85.xml" ContentType="application/vnd.openxmlformats-officedocument.presentationml.slide+xml"/>
  <Override PartName="/ppt/notesSlides/notesSlide11.xml" ContentType="application/vnd.openxmlformats-officedocument.presentationml.notesSlide+xml"/>
  <Override PartName="/ppt/slides/slide30.xml" ContentType="application/vnd.openxmlformats-officedocument.presentationml.slide+xml"/>
  <Override PartName="/ppt/notesSlides/notesSlide9.xml" ContentType="application/vnd.openxmlformats-officedocument.presentationml.notesSlide+xml"/>
  <Override PartName="/docProps/app.xml" ContentType="application/vnd.openxmlformats-officedocument.extended-properties+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notesSlides/notesSlide16.xml" ContentType="application/vnd.openxmlformats-officedocument.presentationml.notesSlide+xml"/>
  <Override PartName="/ppt/slides/slide90.xml" ContentType="application/vnd.openxmlformats-officedocument.presentationml.slide+xml"/>
  <Override PartName="/ppt/slides/slide21.xml" ContentType="application/vnd.openxmlformats-officedocument.presentationml.slide+xml"/>
  <Override PartName="/ppt/slides/slide107.xml" ContentType="application/vnd.openxmlformats-officedocument.presentationml.slide+xml"/>
  <Override PartName="/ppt/slides/slide23.xml" ContentType="application/vnd.openxmlformats-officedocument.presentationml.slide+xml"/>
  <Override PartName="/ppt/slideLayouts/slideLayout3.xml" ContentType="application/vnd.openxmlformats-officedocument.presentationml.slideLayout+xml"/>
  <Override PartName="/ppt/slideLayouts/slideLayout9.xml" ContentType="application/vnd.openxmlformats-officedocument.presentationml.slideLayout+xml"/>
  <Override PartName="/ppt/slides/slide52.xml" ContentType="application/vnd.openxmlformats-officedocument.presentationml.slide+xml"/>
  <Override PartName="/ppt/slides/slide1.xml" ContentType="application/vnd.openxmlformats-officedocument.presentationml.slide+xml"/>
  <Override PartName="/ppt/slides/slide51.xml" ContentType="application/vnd.openxmlformats-officedocument.presentationml.slide+xml"/>
  <Override PartName="/ppt/slides/slide7.xml" ContentType="application/vnd.openxmlformats-officedocument.presentationml.slide+xml"/>
  <Override PartName="/ppt/slides/slide62.xml" ContentType="application/vnd.openxmlformats-officedocument.presentationml.slide+xml"/>
  <Override PartName="/ppt/slides/slide65.xml" ContentType="application/vnd.openxmlformats-officedocument.presentationml.slide+xml"/>
  <Override PartName="/ppt/slides/slide97.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slides/slide92.xml" ContentType="application/vnd.openxmlformats-officedocument.presentationml.slide+xml"/>
  <Override PartName="/ppt/viewProps.xml" ContentType="application/vnd.openxmlformats-officedocument.presentationml.viewProps+xml"/>
  <Override PartName="/ppt/tableStyles.xml" ContentType="application/vnd.openxmlformats-officedocument.presentationml.tableStyles+xml"/>
  <Override PartName="/ppt/notesSlides/notesSlide4.xml" ContentType="application/vnd.openxmlformats-officedocument.presentationml.notesSlide+xml"/>
  <Override PartName="/ppt/notesSlides/notesSlide15.xml" ContentType="application/vnd.openxmlformats-officedocument.presentationml.notesSlide+xml"/>
  <Override PartName="/ppt/slides/slide13.xml" ContentType="application/vnd.openxmlformats-officedocument.presentationml.slide+xml"/>
  <Override PartName="/ppt/notesSlides/notesSlide23.xml" ContentType="application/vnd.openxmlformats-officedocument.presentationml.notesSlide+xml"/>
  <Override PartName="/ppt/notesSlides/notesSlide17.xml" ContentType="application/vnd.openxmlformats-officedocument.presentationml.notesSlide+xml"/>
  <Override PartName="/ppt/slides/slide87.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notesSlides/notesSlide6.xml" ContentType="application/vnd.openxmlformats-officedocument.presentationml.notesSlide+xml"/>
  <Override PartName="/ppt/slides/slide115.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s/slide89.xml" ContentType="application/vnd.openxmlformats-officedocument.presentationml.slide+xml"/>
  <Override PartName="/ppt/slides/slide78.xml" ContentType="application/vnd.openxmlformats-officedocument.presentationml.slide+xml"/>
  <Override PartName="/ppt/notesSlides/notesSlide13.xml" ContentType="application/vnd.openxmlformats-officedocument.presentationml.notesSlide+xml"/>
  <Override PartName="/ppt/notesSlides/notesSlide1.xml" ContentType="application/vnd.openxmlformats-officedocument.presentationml.notesSlide+xml"/>
  <Override PartName="/ppt/slides/slide61.xml" ContentType="application/vnd.openxmlformats-officedocument.presentationml.slide+xml"/>
  <Override PartName="/ppt/slides/slide43.xml" ContentType="application/vnd.openxmlformats-officedocument.presentationml.slide+xml"/>
  <Override PartName="/ppt/slideLayouts/slideLayout6.xml" ContentType="application/vnd.openxmlformats-officedocument.presentationml.slideLayout+xml"/>
  <Override PartName="/ppt/slides/slide37.xml" ContentType="application/vnd.openxmlformats-officedocument.presentationml.slide+xml"/>
  <Override PartName="/ppt/slides/slide104.xml" ContentType="application/vnd.openxmlformats-officedocument.presentationml.slide+xml"/>
  <Override PartName="/ppt/slides/slide10.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notesSlides/notesSlide18.xml" ContentType="application/vnd.openxmlformats-officedocument.presentationml.notesSlide+xml"/>
  <Override PartName="/ppt/commentAuthors.xml" ContentType="application/vnd.openxmlformats-officedocument.presentationml.commentAuthors+xml"/>
  <Default Extension="png" ContentType="image/png"/>
  <Override PartName="/ppt/slides/slide83.xml" ContentType="application/vnd.openxmlformats-officedocument.presentationml.slide+xml"/>
  <Override PartName="/ppt/slides/slide27.xml" ContentType="application/vnd.openxmlformats-officedocument.presentationml.slide+xml"/>
  <Override PartName="/docProps/core.xml" ContentType="application/vnd.openxmlformats-package.core-properties+xml"/>
  <Override PartName="/ppt/slides/slide56.xml" ContentType="application/vnd.openxmlformats-officedocument.presentationml.slide+xml"/>
  <Override PartName="/ppt/slides/slide31.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Override PartName="/ppt/slides/slide53.xml" ContentType="application/vnd.openxmlformats-officedocument.presentationml.slide+xml"/>
  <Override PartName="/ppt/slides/slide76.xml" ContentType="application/vnd.openxmlformats-officedocument.presentationml.slide+xml"/>
  <Override PartName="/ppt/comments/comment1.xml" ContentType="application/vnd.openxmlformats-officedocument.presentationml.comments+xml"/>
  <Override PartName="/ppt/slides/slide55.xml" ContentType="application/vnd.openxmlformats-officedocument.presentationml.slide+xml"/>
  <Override PartName="/ppt/slides/slide67.xml" ContentType="application/vnd.openxmlformats-officedocument.presentationml.slide+xml"/>
  <Override PartName="/ppt/slides/slide100.xml" ContentType="application/vnd.openxmlformats-officedocument.presentationml.slide+xml"/>
  <Override PartName="/ppt/slides/slide12.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46.xml" ContentType="application/vnd.openxmlformats-officedocument.presentationml.slide+xml"/>
  <Override PartName="/ppt/notesSlides/notesSlide2.xml" ContentType="application/vnd.openxmlformats-officedocument.presentationml.notesSlide+xml"/>
  <Override PartName="/ppt/notesSlides/notesSlide14.xml" ContentType="application/vnd.openxmlformats-officedocument.presentationml.notesSlide+xml"/>
  <Override PartName="/ppt/theme/theme2.xml" ContentType="application/vnd.openxmlformats-officedocument.theme+xml"/>
  <Override PartName="/ppt/slides/slide84.xml" ContentType="application/vnd.openxmlformats-officedocument.presentationml.slide+xml"/>
  <Override PartName="/ppt/slides/slide2.xml" ContentType="application/vnd.openxmlformats-officedocument.presentationml.slide+xml"/>
  <Override PartName="/ppt/slides/slide80.xml" ContentType="application/vnd.openxmlformats-officedocument.presentationml.slide+xml"/>
  <Override PartName="/ppt/slides/slide69.xml" ContentType="application/vnd.openxmlformats-officedocument.presentationml.slide+xml"/>
  <Override PartName="/ppt/slides/slide35.xml" ContentType="application/vnd.openxmlformats-officedocument.presentationml.slide+xml"/>
  <Override PartName="/ppt/slides/slide42.xml" ContentType="application/vnd.openxmlformats-officedocument.presentationml.slide+xml"/>
  <Override PartName="/ppt/slides/slide45.xml" ContentType="application/vnd.openxmlformats-officedocument.presentationml.slide+xml"/>
  <Override PartName="/ppt/slides/slide101.xml" ContentType="application/vnd.openxmlformats-officedocument.presentationml.slide+xml"/>
  <Override PartName="/ppt/notesSlides/notesSlide21.xml" ContentType="application/vnd.openxmlformats-officedocument.presentationml.notesSlide+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s/slide50.xml" ContentType="application/vnd.openxmlformats-officedocument.presentationml.slide+xml"/>
  <Override PartName="/ppt/slides/slide54.xml" ContentType="application/vnd.openxmlformats-officedocument.presentationml.slide+xml"/>
  <Override PartName="/ppt/slides/slide57.xml" ContentType="application/vnd.openxmlformats-officedocument.presentationml.slide+xml"/>
  <Override PartName="/ppt/notesSlides/notesSlide3.xml" ContentType="application/vnd.openxmlformats-officedocument.presentationml.notesSlide+xml"/>
  <Override PartName="/ppt/slides/slide116.xml" ContentType="application/vnd.openxmlformats-officedocument.presentationml.slide+xml"/>
  <Override PartName="/ppt/slides/slide58.xml" ContentType="application/vnd.openxmlformats-officedocument.presentationml.slide+xml"/>
  <Default Extension="xml" ContentType="application/xml"/>
  <Override PartName="/ppt/slides/slide91.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slides/slide86.xml" ContentType="application/vnd.openxmlformats-officedocument.presentationml.slide+xml"/>
  <Override PartName="/ppt/notesSlides/notesSlide7.xml" ContentType="application/vnd.openxmlformats-officedocument.presentationml.notesSlide+xml"/>
  <Override PartName="/ppt/slides/slide81.xml" ContentType="application/vnd.openxmlformats-officedocument.presentationml.slide+xml"/>
  <Override PartName="/ppt/slides/slide25.xml" ContentType="application/vnd.openxmlformats-officedocument.presentationml.slide+xml"/>
  <Override PartName="/ppt/notesSlides/notesSlide19.xml" ContentType="application/vnd.openxmlformats-officedocument.presentationml.notesSlide+xml"/>
  <Override PartName="/ppt/slides/slide63.xml" ContentType="application/vnd.openxmlformats-officedocument.presentationml.slide+xml"/>
  <Override PartName="/ppt/slides/slide93.xml" ContentType="application/vnd.openxmlformats-officedocument.presentationml.slide+xml"/>
  <Override PartName="/ppt/slides/slide14.xml" ContentType="application/vnd.openxmlformats-officedocument.presentationml.slide+xml"/>
  <Override PartName="/ppt/slides/slide40.xml" ContentType="application/vnd.openxmlformats-officedocument.presentationml.slide+xml"/>
  <Override PartName="/ppt/slides/slide82.xml" ContentType="application/vnd.openxmlformats-officedocument.presentationml.slide+xml"/>
  <Override PartName="/ppt/slides/slide105.xml" ContentType="application/vnd.openxmlformats-officedocument.presentationml.slide+xml"/>
  <Override PartName="/ppt/slides/slide34.xml" ContentType="application/vnd.openxmlformats-officedocument.presentationml.slide+xml"/>
  <Override PartName="/ppt/slides/slide112.xml" ContentType="application/vnd.openxmlformats-officedocument.presentationml.slide+xml"/>
  <Override PartName="/ppt/slides/slide44.xml" ContentType="application/vnd.openxmlformats-officedocument.presentationml.slide+xml"/>
  <Override PartName="/ppt/slides/slide106.xml" ContentType="application/vnd.openxmlformats-officedocument.presentationml.slide+xml"/>
  <Override PartName="/ppt/notesSlides/notesSlide12.xml" ContentType="application/vnd.openxmlformats-officedocument.presentationml.notesSlide+xml"/>
  <Override PartName="/ppt/slides/slide103.xml" ContentType="application/vnd.openxmlformats-officedocument.presentationml.slide+xml"/>
  <Override PartName="/ppt/notesSlides/notesSlide5.xml" ContentType="application/vnd.openxmlformats-officedocument.presentationml.notesSlide+xml"/>
  <Override PartName="/ppt/slides/slide49.xml" ContentType="application/vnd.openxmlformats-officedocument.presentationml.slide+xml"/>
  <Override PartName="/ppt/slideLayouts/slideLayout1.xml" ContentType="application/vnd.openxmlformats-officedocument.presentationml.slideLayout+xml"/>
  <Override PartName="/ppt/slides/slide70.xml" ContentType="application/vnd.openxmlformats-officedocument.presentationml.slide+xml"/>
  <Override PartName="/ppt/slides/slide88.xml" ContentType="application/vnd.openxmlformats-officedocument.presentationml.slide+xml"/>
  <Override PartName="/ppt/slides/slide48.xml" ContentType="application/vnd.openxmlformats-officedocument.presentationml.slide+xml"/>
  <Override PartName="/ppt/slides/slide99.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s/slide109.xml" ContentType="application/vnd.openxmlformats-officedocument.presentationml.slide+xml"/>
  <Override PartName="/ppt/slides/slide77.xml" ContentType="application/vnd.openxmlformats-officedocument.presentationml.slide+xml"/>
  <Override PartName="/ppt/slides/slide5.xml" ContentType="application/vnd.openxmlformats-officedocument.presentationml.slide+xml"/>
  <Override PartName="/ppt/slideLayouts/slideLayout7.xml" ContentType="application/vnd.openxmlformats-officedocument.presentationml.slideLayout+xml"/>
  <Override PartName="/ppt/slides/slide59.xml" ContentType="application/vnd.openxmlformats-officedocument.presentationml.slide+xml"/>
  <Override PartName="/ppt/slides/slide79.xml" ContentType="application/vnd.openxmlformats-officedocument.presentationml.slide+xml"/>
  <Override PartName="/ppt/slides/slide95.xml" ContentType="application/vnd.openxmlformats-officedocument.presentationml.slide+xml"/>
  <Override PartName="/ppt/slides/slide114.xml" ContentType="application/vnd.openxmlformats-officedocument.presentationml.slide+xml"/>
  <Default Extension="jpeg" ContentType="image/jpeg"/>
  <Override PartName="/ppt/slides/slide6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110.xml" ContentType="application/vnd.openxmlformats-officedocument.presentationml.slide+xml"/>
  <Override PartName="/ppt/slideLayouts/slideLayout11.xml" ContentType="application/vnd.openxmlformats-officedocument.presentationml.slideLayout+xml"/>
  <Override PartName="/ppt/slides/slide96.xml" ContentType="application/vnd.openxmlformats-officedocument.presentationml.slide+xml"/>
  <Override PartName="/ppt/notesSlides/notesSlide8.xml" ContentType="application/vnd.openxmlformats-officedocument.presentationml.notesSlide+xml"/>
  <Override PartName="/ppt/slides/slide72.xml" ContentType="application/vnd.openxmlformats-officedocument.presentationml.slide+xml"/>
  <Override PartName="/ppt/slides/slide74.xml" ContentType="application/vnd.openxmlformats-officedocument.presentationml.slide+xml"/>
  <Override PartName="/ppt/slides/slide98.xml" ContentType="application/vnd.openxmlformats-officedocument.presentationml.slide+xml"/>
  <Override PartName="/ppt/slides/slide75.xml" ContentType="application/vnd.openxmlformats-officedocument.presentationml.slide+xml"/>
  <Override PartName="/ppt/slides/slide8.xml" ContentType="application/vnd.openxmlformats-officedocument.presentationml.slide+xml"/>
  <Override PartName="/ppt/slides/slide102.xml" ContentType="application/vnd.openxmlformats-officedocument.presentationml.slide+xml"/>
  <Override PartName="/ppt/slides/slide15.xml" ContentType="application/vnd.openxmlformats-officedocument.presentationml.slide+xml"/>
  <Default Extension="rels" ContentType="application/vnd.openxmlformats-package.relationships+xml"/>
  <Override PartName="/ppt/slides/slide9.xml" ContentType="application/vnd.openxmlformats-officedocument.presentationml.slide+xml"/>
  <Override PartName="/ppt/slides/slide60.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73.xml" ContentType="application/vnd.openxmlformats-officedocument.presentationml.slide+xml"/>
  <Override PartName="/ppt/slides/slide32.xml" ContentType="application/vnd.openxmlformats-officedocument.presentationml.slide+xml"/>
  <Override PartName="/ppt/slides/slide71.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s/slide111.xml" ContentType="application/vnd.openxmlformats-officedocument.presentationml.slide+xml"/>
  <Override PartName="/ppt/slides/slide113.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18"/>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 id="338" r:id="rId83"/>
    <p:sldId id="339" r:id="rId84"/>
    <p:sldId id="340" r:id="rId85"/>
    <p:sldId id="341" r:id="rId86"/>
    <p:sldId id="342" r:id="rId87"/>
    <p:sldId id="343" r:id="rId88"/>
    <p:sldId id="344" r:id="rId89"/>
    <p:sldId id="345" r:id="rId90"/>
    <p:sldId id="346" r:id="rId91"/>
    <p:sldId id="347" r:id="rId92"/>
    <p:sldId id="348" r:id="rId93"/>
    <p:sldId id="349" r:id="rId94"/>
    <p:sldId id="350" r:id="rId95"/>
    <p:sldId id="351" r:id="rId96"/>
    <p:sldId id="352" r:id="rId97"/>
    <p:sldId id="353" r:id="rId98"/>
    <p:sldId id="354" r:id="rId99"/>
    <p:sldId id="355" r:id="rId100"/>
    <p:sldId id="356" r:id="rId101"/>
    <p:sldId id="357" r:id="rId102"/>
    <p:sldId id="358" r:id="rId103"/>
    <p:sldId id="359" r:id="rId104"/>
    <p:sldId id="360" r:id="rId105"/>
    <p:sldId id="361" r:id="rId106"/>
    <p:sldId id="362" r:id="rId107"/>
    <p:sldId id="363" r:id="rId108"/>
    <p:sldId id="364" r:id="rId109"/>
    <p:sldId id="365" r:id="rId110"/>
    <p:sldId id="366" r:id="rId111"/>
    <p:sldId id="367" r:id="rId112"/>
    <p:sldId id="368" r:id="rId113"/>
    <p:sldId id="369" r:id="rId114"/>
    <p:sldId id="370" r:id="rId115"/>
    <p:sldId id="371" r:id="rId116"/>
    <p:sldId id="372" r:id="rId1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Palmer Schools" initials="PS" lastIdx="1" clrIdx="0"/>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3A475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598" autoAdjust="0"/>
    <p:restoredTop sz="94692" autoAdjust="0"/>
  </p:normalViewPr>
  <p:slideViewPr>
    <p:cSldViewPr snapToObjects="1">
      <p:cViewPr varScale="1">
        <p:scale>
          <a:sx n="97" d="100"/>
          <a:sy n="97" d="100"/>
        </p:scale>
        <p:origin x="-672" y="-112"/>
      </p:cViewPr>
      <p:guideLst>
        <p:guide orient="horz" pos="2160"/>
        <p:guide pos="2880"/>
      </p:guideLst>
    </p:cSldViewPr>
  </p:slideViewPr>
  <p:outlineViewPr>
    <p:cViewPr>
      <p:scale>
        <a:sx n="33" d="100"/>
        <a:sy n="33" d="100"/>
      </p:scale>
      <p:origin x="0" y="10783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64" Type="http://schemas.openxmlformats.org/officeDocument/2006/relationships/slide" Target="slides/slide63.xml"/><Relationship Id="rId121" Type="http://schemas.openxmlformats.org/officeDocument/2006/relationships/presProps" Target="presProps.xml"/><Relationship Id="rId60" Type="http://schemas.openxmlformats.org/officeDocument/2006/relationships/slide" Target="slides/slide59.xml"/><Relationship Id="rId70" Type="http://schemas.openxmlformats.org/officeDocument/2006/relationships/slide" Target="slides/slide69.xml"/><Relationship Id="rId94" Type="http://schemas.openxmlformats.org/officeDocument/2006/relationships/slide" Target="slides/slide93.xml"/><Relationship Id="rId7" Type="http://schemas.openxmlformats.org/officeDocument/2006/relationships/slide" Target="slides/slide6.xml"/><Relationship Id="rId74" Type="http://schemas.openxmlformats.org/officeDocument/2006/relationships/slide" Target="slides/slide73.xml"/><Relationship Id="rId102" Type="http://schemas.openxmlformats.org/officeDocument/2006/relationships/slide" Target="slides/slide101.xml"/><Relationship Id="rId25" Type="http://schemas.openxmlformats.org/officeDocument/2006/relationships/slide" Target="slides/slide24.xml"/><Relationship Id="rId106" Type="http://schemas.openxmlformats.org/officeDocument/2006/relationships/slide" Target="slides/slide105.xml"/><Relationship Id="rId122" Type="http://schemas.openxmlformats.org/officeDocument/2006/relationships/viewProps" Target="viewProps.xml"/><Relationship Id="rId116" Type="http://schemas.openxmlformats.org/officeDocument/2006/relationships/slide" Target="slides/slide115.xml"/><Relationship Id="rId119" Type="http://schemas.openxmlformats.org/officeDocument/2006/relationships/printerSettings" Target="printerSettings/printerSettings1.bin"/><Relationship Id="rId96" Type="http://schemas.openxmlformats.org/officeDocument/2006/relationships/slide" Target="slides/slide95.xml"/><Relationship Id="rId10" Type="http://schemas.openxmlformats.org/officeDocument/2006/relationships/slide" Target="slides/slide9.xml"/><Relationship Id="rId50" Type="http://schemas.openxmlformats.org/officeDocument/2006/relationships/slide" Target="slides/slide49.xml"/><Relationship Id="rId118" Type="http://schemas.openxmlformats.org/officeDocument/2006/relationships/notesMaster" Target="notesMasters/notesMaster1.xml"/><Relationship Id="rId17" Type="http://schemas.openxmlformats.org/officeDocument/2006/relationships/slide" Target="slides/slide16.xml"/><Relationship Id="rId107" Type="http://schemas.openxmlformats.org/officeDocument/2006/relationships/slide" Target="slides/slide106.xml"/><Relationship Id="rId71" Type="http://schemas.openxmlformats.org/officeDocument/2006/relationships/slide" Target="slides/slide70.xml"/><Relationship Id="rId4" Type="http://schemas.openxmlformats.org/officeDocument/2006/relationships/slide" Target="slides/slide3.xml"/><Relationship Id="rId28" Type="http://schemas.openxmlformats.org/officeDocument/2006/relationships/slide" Target="slides/slide27.xml"/><Relationship Id="rId89" Type="http://schemas.openxmlformats.org/officeDocument/2006/relationships/slide" Target="slides/slide88.xml"/><Relationship Id="rId114" Type="http://schemas.openxmlformats.org/officeDocument/2006/relationships/slide" Target="slides/slide113.xml"/><Relationship Id="rId88" Type="http://schemas.openxmlformats.org/officeDocument/2006/relationships/slide" Target="slides/slide87.xml"/><Relationship Id="rId82" Type="http://schemas.openxmlformats.org/officeDocument/2006/relationships/slide" Target="slides/slide81.xml"/><Relationship Id="rId124" Type="http://schemas.openxmlformats.org/officeDocument/2006/relationships/tableStyles" Target="tableStyles.xml"/><Relationship Id="rId69" Type="http://schemas.openxmlformats.org/officeDocument/2006/relationships/slide" Target="slides/slide6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72" Type="http://schemas.openxmlformats.org/officeDocument/2006/relationships/slide" Target="slides/slide71.xml"/><Relationship Id="rId35" Type="http://schemas.openxmlformats.org/officeDocument/2006/relationships/slide" Target="slides/slide34.xml"/><Relationship Id="rId75" Type="http://schemas.openxmlformats.org/officeDocument/2006/relationships/slide" Target="slides/slide74.xml"/><Relationship Id="rId80" Type="http://schemas.openxmlformats.org/officeDocument/2006/relationships/slide" Target="slides/slide79.xml"/><Relationship Id="rId31" Type="http://schemas.openxmlformats.org/officeDocument/2006/relationships/slide" Target="slides/slide30.xml"/><Relationship Id="rId62" Type="http://schemas.openxmlformats.org/officeDocument/2006/relationships/slide" Target="slides/slide61.xml"/><Relationship Id="rId79" Type="http://schemas.openxmlformats.org/officeDocument/2006/relationships/slide" Target="slides/slide78.xml"/><Relationship Id="rId97" Type="http://schemas.openxmlformats.org/officeDocument/2006/relationships/slide" Target="slides/slide96.xml"/><Relationship Id="rId111" Type="http://schemas.openxmlformats.org/officeDocument/2006/relationships/slide" Target="slides/slide110.xml"/><Relationship Id="rId98" Type="http://schemas.openxmlformats.org/officeDocument/2006/relationships/slide" Target="slides/slide97.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slide" Target="slides/slide55.xml"/><Relationship Id="rId48" Type="http://schemas.openxmlformats.org/officeDocument/2006/relationships/slide" Target="slides/slide47.xml"/><Relationship Id="rId32" Type="http://schemas.openxmlformats.org/officeDocument/2006/relationships/slide" Target="slides/slide31.xml"/><Relationship Id="rId13" Type="http://schemas.openxmlformats.org/officeDocument/2006/relationships/slide" Target="slides/slide12.xml"/><Relationship Id="rId52" Type="http://schemas.openxmlformats.org/officeDocument/2006/relationships/slide" Target="slides/slide51.xml"/><Relationship Id="rId54" Type="http://schemas.openxmlformats.org/officeDocument/2006/relationships/slide" Target="slides/slide53.xml"/><Relationship Id="rId101" Type="http://schemas.openxmlformats.org/officeDocument/2006/relationships/slide" Target="slides/slide100.xml"/><Relationship Id="rId23" Type="http://schemas.openxmlformats.org/officeDocument/2006/relationships/slide" Target="slides/slide22.xml"/><Relationship Id="rId61" Type="http://schemas.openxmlformats.org/officeDocument/2006/relationships/slide" Target="slides/slide60.xml"/><Relationship Id="rId53" Type="http://schemas.openxmlformats.org/officeDocument/2006/relationships/slide" Target="slides/slide52.xml"/><Relationship Id="rId84" Type="http://schemas.openxmlformats.org/officeDocument/2006/relationships/slide" Target="slides/slide83.xml"/><Relationship Id="rId30" Type="http://schemas.openxmlformats.org/officeDocument/2006/relationships/slide" Target="slides/slide29.xml"/><Relationship Id="rId29" Type="http://schemas.openxmlformats.org/officeDocument/2006/relationships/slide" Target="slides/slide28.xml"/><Relationship Id="rId83" Type="http://schemas.openxmlformats.org/officeDocument/2006/relationships/slide" Target="slides/slide82.xml"/><Relationship Id="rId41" Type="http://schemas.openxmlformats.org/officeDocument/2006/relationships/slide" Target="slides/slide40.xml"/><Relationship Id="rId5" Type="http://schemas.openxmlformats.org/officeDocument/2006/relationships/slide" Target="slides/slide4.xml"/><Relationship Id="rId22" Type="http://schemas.openxmlformats.org/officeDocument/2006/relationships/slide" Target="slides/slide21.xml"/><Relationship Id="rId95" Type="http://schemas.openxmlformats.org/officeDocument/2006/relationships/slide" Target="slides/slide94.xml"/><Relationship Id="rId39" Type="http://schemas.openxmlformats.org/officeDocument/2006/relationships/slide" Target="slides/slide38.xml"/><Relationship Id="rId43" Type="http://schemas.openxmlformats.org/officeDocument/2006/relationships/slide" Target="slides/slide42.xml"/><Relationship Id="rId104" Type="http://schemas.openxmlformats.org/officeDocument/2006/relationships/slide" Target="slides/slide103.xml"/><Relationship Id="rId90" Type="http://schemas.openxmlformats.org/officeDocument/2006/relationships/slide" Target="slides/slide89.xml"/><Relationship Id="rId77" Type="http://schemas.openxmlformats.org/officeDocument/2006/relationships/slide" Target="slides/slide76.xml"/><Relationship Id="rId63" Type="http://schemas.openxmlformats.org/officeDocument/2006/relationships/slide" Target="slides/slide62.xml"/><Relationship Id="rId85" Type="http://schemas.openxmlformats.org/officeDocument/2006/relationships/slide" Target="slides/slide84.xml"/><Relationship Id="rId105" Type="http://schemas.openxmlformats.org/officeDocument/2006/relationships/slide" Target="slides/slide104.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99" Type="http://schemas.openxmlformats.org/officeDocument/2006/relationships/slide" Target="slides/slide98.xml"/><Relationship Id="rId14" Type="http://schemas.openxmlformats.org/officeDocument/2006/relationships/slide" Target="slides/slide13.xml"/><Relationship Id="rId103" Type="http://schemas.openxmlformats.org/officeDocument/2006/relationships/slide" Target="slides/slide102.xml"/><Relationship Id="rId92" Type="http://schemas.openxmlformats.org/officeDocument/2006/relationships/slide" Target="slides/slide91.xml"/><Relationship Id="rId45" Type="http://schemas.openxmlformats.org/officeDocument/2006/relationships/slide" Target="slides/slide44.xml"/><Relationship Id="rId58" Type="http://schemas.openxmlformats.org/officeDocument/2006/relationships/slide" Target="slides/slide57.xml"/><Relationship Id="rId42" Type="http://schemas.openxmlformats.org/officeDocument/2006/relationships/slide" Target="slides/slide41.xml"/><Relationship Id="rId73" Type="http://schemas.openxmlformats.org/officeDocument/2006/relationships/slide" Target="slides/slide72.xml"/><Relationship Id="rId87" Type="http://schemas.openxmlformats.org/officeDocument/2006/relationships/slide" Target="slides/slide86.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117" Type="http://schemas.openxmlformats.org/officeDocument/2006/relationships/slide" Target="slides/slide116.xml"/><Relationship Id="rId112" Type="http://schemas.openxmlformats.org/officeDocument/2006/relationships/slide" Target="slides/slide111.xml"/><Relationship Id="rId19" Type="http://schemas.openxmlformats.org/officeDocument/2006/relationships/slide" Target="slides/slide18.xml"/><Relationship Id="rId120" Type="http://schemas.openxmlformats.org/officeDocument/2006/relationships/commentAuthors" Target="commentAuthors.xml"/><Relationship Id="rId57" Type="http://schemas.openxmlformats.org/officeDocument/2006/relationships/slide" Target="slides/slide56.xml"/><Relationship Id="rId109" Type="http://schemas.openxmlformats.org/officeDocument/2006/relationships/slide" Target="slides/slide108.xml"/><Relationship Id="rId46" Type="http://schemas.openxmlformats.org/officeDocument/2006/relationships/slide" Target="slides/slide45.xml"/><Relationship Id="rId86" Type="http://schemas.openxmlformats.org/officeDocument/2006/relationships/slide" Target="slides/slide85.xml"/><Relationship Id="rId59" Type="http://schemas.openxmlformats.org/officeDocument/2006/relationships/slide" Target="slides/slide58.xml"/><Relationship Id="rId51" Type="http://schemas.openxmlformats.org/officeDocument/2006/relationships/slide" Target="slides/slide50.xml"/><Relationship Id="rId66" Type="http://schemas.openxmlformats.org/officeDocument/2006/relationships/slide" Target="slides/slide65.xml"/><Relationship Id="rId55" Type="http://schemas.openxmlformats.org/officeDocument/2006/relationships/slide" Target="slides/slide54.xml"/><Relationship Id="rId34" Type="http://schemas.openxmlformats.org/officeDocument/2006/relationships/slide" Target="slides/slide33.xml"/><Relationship Id="rId81" Type="http://schemas.openxmlformats.org/officeDocument/2006/relationships/slide" Target="slides/slide80.xml"/><Relationship Id="rId40" Type="http://schemas.openxmlformats.org/officeDocument/2006/relationships/slide" Target="slides/slide39.xml"/><Relationship Id="rId36" Type="http://schemas.openxmlformats.org/officeDocument/2006/relationships/slide" Target="slides/slide35.xml"/><Relationship Id="rId76" Type="http://schemas.openxmlformats.org/officeDocument/2006/relationships/slide" Target="slides/slide75.xml"/><Relationship Id="rId8" Type="http://schemas.openxmlformats.org/officeDocument/2006/relationships/slide" Target="slides/slide7.xml"/><Relationship Id="rId65" Type="http://schemas.openxmlformats.org/officeDocument/2006/relationships/slide" Target="slides/slide64.xml"/><Relationship Id="rId67" Type="http://schemas.openxmlformats.org/officeDocument/2006/relationships/slide" Target="slides/slide66.xml"/><Relationship Id="rId37" Type="http://schemas.openxmlformats.org/officeDocument/2006/relationships/slide" Target="slides/slide36.xml"/><Relationship Id="rId110" Type="http://schemas.openxmlformats.org/officeDocument/2006/relationships/slide" Target="slides/slide109.xml"/><Relationship Id="rId113" Type="http://schemas.openxmlformats.org/officeDocument/2006/relationships/slide" Target="slides/slide112.xml"/><Relationship Id="rId12" Type="http://schemas.openxmlformats.org/officeDocument/2006/relationships/slide" Target="slides/slide11.xml"/><Relationship Id="rId108" Type="http://schemas.openxmlformats.org/officeDocument/2006/relationships/slide" Target="slides/slide107.xml"/><Relationship Id="rId3" Type="http://schemas.openxmlformats.org/officeDocument/2006/relationships/slide" Target="slides/slide2.xml"/><Relationship Id="rId123" Type="http://schemas.openxmlformats.org/officeDocument/2006/relationships/theme" Target="theme/theme1.xml"/><Relationship Id="rId26" Type="http://schemas.openxmlformats.org/officeDocument/2006/relationships/slide" Target="slides/slide25.xml"/><Relationship Id="rId100" Type="http://schemas.openxmlformats.org/officeDocument/2006/relationships/slide" Target="slides/slide99.xml"/><Relationship Id="rId11" Type="http://schemas.openxmlformats.org/officeDocument/2006/relationships/slide" Target="slides/slide10.xml"/><Relationship Id="rId68" Type="http://schemas.openxmlformats.org/officeDocument/2006/relationships/slide" Target="slides/slide67.xml"/><Relationship Id="rId115" Type="http://schemas.openxmlformats.org/officeDocument/2006/relationships/slide" Target="slides/slide114.xml"/><Relationship Id="rId16" Type="http://schemas.openxmlformats.org/officeDocument/2006/relationships/slide" Target="slides/slide15.xml"/><Relationship Id="rId33" Type="http://schemas.openxmlformats.org/officeDocument/2006/relationships/slide" Target="slides/slide32.xml"/><Relationship Id="rId91" Type="http://schemas.openxmlformats.org/officeDocument/2006/relationships/slide" Target="slides/slide90.xml"/><Relationship Id="rId93" Type="http://schemas.openxmlformats.org/officeDocument/2006/relationships/slide" Target="slides/slide92.xml"/><Relationship Id="rId78" Type="http://schemas.openxmlformats.org/officeDocument/2006/relationships/slide" Target="slides/slide77.xml"/><Relationship Id="rId15" Type="http://schemas.openxmlformats.org/officeDocument/2006/relationships/slide" Target="slides/slide14.xml"/><Relationship Id="rId21" Type="http://schemas.openxmlformats.org/officeDocument/2006/relationships/slide" Target="slides/slide20.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 authorId="0" dt="2009-07-24T11:05:24.047" idx="1">
    <p:pos x="10" y="10"/>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7D1DC5-6B77-4149-BE09-DB82E9532321}" type="datetimeFigureOut">
              <a:rPr lang="en-US" smtClean="0"/>
              <a:pPr/>
              <a:t>7/26/09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9BAEB5-81FD-A640-A268-BE08B755445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77BB31A-B3B7-48DD-9AA9-9576829B7B65}"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ln/>
        </p:spPr>
      </p:sp>
      <p:sp>
        <p:nvSpPr>
          <p:cNvPr id="11267" name="Notes Placeholder 2"/>
          <p:cNvSpPr>
            <a:spLocks noGrp="1"/>
          </p:cNvSpPr>
          <p:nvPr>
            <p:ph type="body" idx="1"/>
          </p:nvPr>
        </p:nvSpPr>
        <p:spPr>
          <a:noFill/>
          <a:ln/>
        </p:spPr>
        <p:txBody>
          <a:bodyPr/>
          <a:lstStyle/>
          <a:p>
            <a:pPr eaLnBrk="1" hangingPunct="1"/>
            <a:endParaRPr lang="en-GB">
              <a:latin typeface="Times New Roman" pitchFamily="-110" charset="0"/>
            </a:endParaRPr>
          </a:p>
        </p:txBody>
      </p:sp>
      <p:sp>
        <p:nvSpPr>
          <p:cNvPr id="11268" name="Slide Number Placeholder 3"/>
          <p:cNvSpPr>
            <a:spLocks noGrp="1"/>
          </p:cNvSpPr>
          <p:nvPr>
            <p:ph type="sldNum" sz="quarter" idx="5"/>
          </p:nvPr>
        </p:nvSpPr>
        <p:spPr>
          <a:noFill/>
        </p:spPr>
        <p:txBody>
          <a:bodyPr/>
          <a:lstStyle/>
          <a:p>
            <a:fld id="{2918492D-89C1-4B4A-982F-DBD64C76E64B}"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ln/>
        </p:spPr>
      </p:sp>
      <p:sp>
        <p:nvSpPr>
          <p:cNvPr id="12291" name="Notes Placeholder 2"/>
          <p:cNvSpPr>
            <a:spLocks noGrp="1"/>
          </p:cNvSpPr>
          <p:nvPr>
            <p:ph type="body" idx="1"/>
          </p:nvPr>
        </p:nvSpPr>
        <p:spPr>
          <a:noFill/>
          <a:ln/>
        </p:spPr>
        <p:txBody>
          <a:bodyPr/>
          <a:lstStyle/>
          <a:p>
            <a:pPr eaLnBrk="1" hangingPunct="1"/>
            <a:endParaRPr lang="en-GB">
              <a:latin typeface="Times New Roman" pitchFamily="-110" charset="0"/>
            </a:endParaRPr>
          </a:p>
        </p:txBody>
      </p:sp>
      <p:sp>
        <p:nvSpPr>
          <p:cNvPr id="12292" name="Slide Number Placeholder 3"/>
          <p:cNvSpPr>
            <a:spLocks noGrp="1"/>
          </p:cNvSpPr>
          <p:nvPr>
            <p:ph type="sldNum" sz="quarter" idx="5"/>
          </p:nvPr>
        </p:nvSpPr>
        <p:spPr>
          <a:noFill/>
        </p:spPr>
        <p:txBody>
          <a:bodyPr/>
          <a:lstStyle/>
          <a:p>
            <a:fld id="{82CD8F04-B6BB-5140-8BD2-AF2E52A26684}"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a:ln/>
        </p:spPr>
      </p:sp>
      <p:sp>
        <p:nvSpPr>
          <p:cNvPr id="13315" name="Notes Placeholder 2"/>
          <p:cNvSpPr>
            <a:spLocks noGrp="1"/>
          </p:cNvSpPr>
          <p:nvPr>
            <p:ph type="body" idx="1"/>
          </p:nvPr>
        </p:nvSpPr>
        <p:spPr>
          <a:noFill/>
          <a:ln/>
        </p:spPr>
        <p:txBody>
          <a:bodyPr/>
          <a:lstStyle/>
          <a:p>
            <a:pPr eaLnBrk="1" hangingPunct="1"/>
            <a:endParaRPr lang="en-GB">
              <a:latin typeface="Times New Roman" pitchFamily="-110" charset="0"/>
            </a:endParaRPr>
          </a:p>
        </p:txBody>
      </p:sp>
      <p:sp>
        <p:nvSpPr>
          <p:cNvPr id="13316" name="Slide Number Placeholder 3"/>
          <p:cNvSpPr>
            <a:spLocks noGrp="1"/>
          </p:cNvSpPr>
          <p:nvPr>
            <p:ph type="sldNum" sz="quarter" idx="5"/>
          </p:nvPr>
        </p:nvSpPr>
        <p:spPr>
          <a:noFill/>
        </p:spPr>
        <p:txBody>
          <a:bodyPr/>
          <a:lstStyle/>
          <a:p>
            <a:fld id="{E4827E00-E33F-7E42-AB2C-E69466B08047}"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a:lstStyle/>
          <a:p>
            <a:pPr eaLnBrk="1" hangingPunct="1"/>
            <a:endParaRPr lang="en-GB"/>
          </a:p>
        </p:txBody>
      </p:sp>
      <p:sp>
        <p:nvSpPr>
          <p:cNvPr id="4" name="Slide Number Placeholder 3"/>
          <p:cNvSpPr>
            <a:spLocks noGrp="1"/>
          </p:cNvSpPr>
          <p:nvPr>
            <p:ph type="sldNum" sz="quarter" idx="5"/>
          </p:nvPr>
        </p:nvSpPr>
        <p:spPr/>
        <p:txBody>
          <a:bodyPr/>
          <a:lstStyle/>
          <a:p>
            <a:fld id="{D2B049D2-CA8B-4541-89CB-B13CB0DECE27}" type="slidenum">
              <a:rPr lang="en-GB"/>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pPr eaLnBrk="1" hangingPunct="1"/>
            <a:endParaRPr lang="en-GB"/>
          </a:p>
        </p:txBody>
      </p:sp>
      <p:sp>
        <p:nvSpPr>
          <p:cNvPr id="4" name="Slide Number Placeholder 3"/>
          <p:cNvSpPr>
            <a:spLocks noGrp="1"/>
          </p:cNvSpPr>
          <p:nvPr>
            <p:ph type="sldNum" sz="quarter" idx="5"/>
          </p:nvPr>
        </p:nvSpPr>
        <p:spPr/>
        <p:txBody>
          <a:bodyPr/>
          <a:lstStyle/>
          <a:p>
            <a:fld id="{7A86B2B3-2703-2740-9D56-86842C61B0DE}" type="slidenum">
              <a:rPr lang="en-GB"/>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a:lstStyle/>
          <a:p>
            <a:pPr eaLnBrk="1" hangingPunct="1"/>
            <a:endParaRPr lang="en-GB"/>
          </a:p>
        </p:txBody>
      </p:sp>
      <p:sp>
        <p:nvSpPr>
          <p:cNvPr id="4" name="Slide Number Placeholder 3"/>
          <p:cNvSpPr>
            <a:spLocks noGrp="1"/>
          </p:cNvSpPr>
          <p:nvPr>
            <p:ph type="sldNum" sz="quarter" idx="5"/>
          </p:nvPr>
        </p:nvSpPr>
        <p:spPr/>
        <p:txBody>
          <a:bodyPr/>
          <a:lstStyle/>
          <a:p>
            <a:fld id="{9669BCD0-DD62-7445-B461-AB61C21D2122}" type="slidenum">
              <a:rPr lang="en-GB"/>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pPr eaLnBrk="1" hangingPunct="1"/>
            <a:endParaRPr lang="en-GB"/>
          </a:p>
        </p:txBody>
      </p:sp>
      <p:sp>
        <p:nvSpPr>
          <p:cNvPr id="4" name="Slide Number Placeholder 3"/>
          <p:cNvSpPr>
            <a:spLocks noGrp="1"/>
          </p:cNvSpPr>
          <p:nvPr>
            <p:ph type="sldNum" sz="quarter" idx="5"/>
          </p:nvPr>
        </p:nvSpPr>
        <p:spPr/>
        <p:txBody>
          <a:bodyPr/>
          <a:lstStyle/>
          <a:p>
            <a:fld id="{E3EE84F7-D76D-1047-918E-D52BDB0B9271}" type="slidenum">
              <a:rPr lang="en-GB"/>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a:lstStyle/>
          <a:p>
            <a:pPr eaLnBrk="1" hangingPunct="1"/>
            <a:endParaRPr lang="en-GB"/>
          </a:p>
        </p:txBody>
      </p:sp>
      <p:sp>
        <p:nvSpPr>
          <p:cNvPr id="4" name="Slide Number Placeholder 3"/>
          <p:cNvSpPr>
            <a:spLocks noGrp="1"/>
          </p:cNvSpPr>
          <p:nvPr>
            <p:ph type="sldNum" sz="quarter" idx="5"/>
          </p:nvPr>
        </p:nvSpPr>
        <p:spPr/>
        <p:txBody>
          <a:bodyPr/>
          <a:lstStyle/>
          <a:p>
            <a:fld id="{7DFFC502-98EA-1141-983D-80B8185F2E75}" type="slidenum">
              <a:rPr lang="en-GB"/>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pPr eaLnBrk="1" hangingPunct="1"/>
            <a:endParaRPr lang="en-GB"/>
          </a:p>
        </p:txBody>
      </p:sp>
      <p:sp>
        <p:nvSpPr>
          <p:cNvPr id="4" name="Slide Number Placeholder 3"/>
          <p:cNvSpPr>
            <a:spLocks noGrp="1"/>
          </p:cNvSpPr>
          <p:nvPr>
            <p:ph type="sldNum" sz="quarter" idx="5"/>
          </p:nvPr>
        </p:nvSpPr>
        <p:spPr/>
        <p:txBody>
          <a:bodyPr/>
          <a:lstStyle/>
          <a:p>
            <a:fld id="{FBF2930B-8BB2-3A4A-B1B6-6F44FEFEC6CC}" type="slidenum">
              <a:rPr lang="en-GB"/>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a:lstStyle/>
          <a:p>
            <a:pPr eaLnBrk="1" hangingPunct="1"/>
            <a:endParaRPr lang="en-GB"/>
          </a:p>
        </p:txBody>
      </p:sp>
      <p:sp>
        <p:nvSpPr>
          <p:cNvPr id="4" name="Slide Number Placeholder 3"/>
          <p:cNvSpPr>
            <a:spLocks noGrp="1"/>
          </p:cNvSpPr>
          <p:nvPr>
            <p:ph type="sldNum" sz="quarter" idx="5"/>
          </p:nvPr>
        </p:nvSpPr>
        <p:spPr/>
        <p:txBody>
          <a:bodyPr/>
          <a:lstStyle/>
          <a:p>
            <a:fld id="{E964840C-5C2B-624E-9D21-3CB722F00AF5}" type="slidenum">
              <a:rPr lang="en-GB"/>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77BB31A-B3B7-48DD-9AA9-9576829B7B65}"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pPr eaLnBrk="1" hangingPunct="1"/>
            <a:endParaRPr lang="en-GB"/>
          </a:p>
        </p:txBody>
      </p:sp>
      <p:sp>
        <p:nvSpPr>
          <p:cNvPr id="4" name="Slide Number Placeholder 3"/>
          <p:cNvSpPr>
            <a:spLocks noGrp="1"/>
          </p:cNvSpPr>
          <p:nvPr>
            <p:ph type="sldNum" sz="quarter" idx="5"/>
          </p:nvPr>
        </p:nvSpPr>
        <p:spPr/>
        <p:txBody>
          <a:bodyPr/>
          <a:lstStyle/>
          <a:p>
            <a:fld id="{F6983777-1F16-B945-ACED-2802074B37CA}" type="slidenum">
              <a:rPr lang="en-GB"/>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a:lstStyle/>
          <a:p>
            <a:pPr eaLnBrk="1" hangingPunct="1"/>
            <a:endParaRPr lang="en-GB"/>
          </a:p>
        </p:txBody>
      </p:sp>
      <p:sp>
        <p:nvSpPr>
          <p:cNvPr id="4" name="Slide Number Placeholder 3"/>
          <p:cNvSpPr>
            <a:spLocks noGrp="1"/>
          </p:cNvSpPr>
          <p:nvPr>
            <p:ph type="sldNum" sz="quarter" idx="5"/>
          </p:nvPr>
        </p:nvSpPr>
        <p:spPr/>
        <p:txBody>
          <a:bodyPr/>
          <a:lstStyle/>
          <a:p>
            <a:fld id="{DE8521E3-2CAF-3541-A9DA-6A6C512360BA}" type="slidenum">
              <a:rPr lang="en-GB"/>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a:lstStyle/>
          <a:p>
            <a:pPr eaLnBrk="1" hangingPunct="1"/>
            <a:endParaRPr lang="en-GB"/>
          </a:p>
        </p:txBody>
      </p:sp>
      <p:sp>
        <p:nvSpPr>
          <p:cNvPr id="4" name="Slide Number Placeholder 3"/>
          <p:cNvSpPr>
            <a:spLocks noGrp="1"/>
          </p:cNvSpPr>
          <p:nvPr>
            <p:ph type="sldNum" sz="quarter" idx="5"/>
          </p:nvPr>
        </p:nvSpPr>
        <p:spPr/>
        <p:txBody>
          <a:bodyPr/>
          <a:lstStyle/>
          <a:p>
            <a:fld id="{B80F5C95-7011-E046-A6E5-3848586F3148}" type="slidenum">
              <a:rPr lang="en-GB"/>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a:lstStyle/>
          <a:p>
            <a:pPr eaLnBrk="1" hangingPunct="1"/>
            <a:endParaRPr lang="en-GB"/>
          </a:p>
        </p:txBody>
      </p:sp>
      <p:sp>
        <p:nvSpPr>
          <p:cNvPr id="4" name="Slide Number Placeholder 3"/>
          <p:cNvSpPr>
            <a:spLocks noGrp="1"/>
          </p:cNvSpPr>
          <p:nvPr>
            <p:ph type="sldNum" sz="quarter" idx="5"/>
          </p:nvPr>
        </p:nvSpPr>
        <p:spPr/>
        <p:txBody>
          <a:bodyPr/>
          <a:lstStyle/>
          <a:p>
            <a:fld id="{6C2A7A76-B62B-BC4F-B3D0-C61CE0B4DB15}" type="slidenum">
              <a:rPr lang="en-GB"/>
              <a:pPr/>
              <a:t>23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77BB31A-B3B7-48DD-9AA9-9576829B7B65}"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77BB31A-B3B7-48DD-9AA9-9576829B7B65}"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77BB31A-B3B7-48DD-9AA9-9576829B7B65}"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77BB31A-B3B7-48DD-9AA9-9576829B7B65}"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77BB31A-B3B7-48DD-9AA9-9576829B7B65}"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ln/>
        </p:spPr>
        <p:txBody>
          <a:bodyPr/>
          <a:lstStyle/>
          <a:p>
            <a:pPr eaLnBrk="1" hangingPunct="1"/>
            <a:endParaRPr lang="en-GB">
              <a:latin typeface="Times New Roman" pitchFamily="-110" charset="0"/>
            </a:endParaRPr>
          </a:p>
        </p:txBody>
      </p:sp>
      <p:sp>
        <p:nvSpPr>
          <p:cNvPr id="9220" name="Slide Number Placeholder 3"/>
          <p:cNvSpPr>
            <a:spLocks noGrp="1"/>
          </p:cNvSpPr>
          <p:nvPr>
            <p:ph type="sldNum" sz="quarter" idx="5"/>
          </p:nvPr>
        </p:nvSpPr>
        <p:spPr>
          <a:noFill/>
        </p:spPr>
        <p:txBody>
          <a:bodyPr/>
          <a:lstStyle/>
          <a:p>
            <a:fld id="{84646687-6A08-0946-AD39-82228394899A}"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noFill/>
          <a:ln/>
        </p:spPr>
        <p:txBody>
          <a:bodyPr/>
          <a:lstStyle/>
          <a:p>
            <a:pPr eaLnBrk="1" hangingPunct="1"/>
            <a:endParaRPr lang="en-GB">
              <a:latin typeface="Times New Roman" pitchFamily="-110" charset="0"/>
            </a:endParaRPr>
          </a:p>
        </p:txBody>
      </p:sp>
      <p:sp>
        <p:nvSpPr>
          <p:cNvPr id="10244" name="Slide Number Placeholder 3"/>
          <p:cNvSpPr>
            <a:spLocks noGrp="1"/>
          </p:cNvSpPr>
          <p:nvPr>
            <p:ph type="sldNum" sz="quarter" idx="5"/>
          </p:nvPr>
        </p:nvSpPr>
        <p:spPr>
          <a:noFill/>
        </p:spPr>
        <p:txBody>
          <a:bodyPr/>
          <a:lstStyle/>
          <a:p>
            <a:fld id="{8104492E-A32A-9846-85C7-8EB1767FCCF7}"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A8EFE92-DC43-0643-BF1E-DEB4D46C0198}" type="datetimeFigureOut">
              <a:rPr lang="en-US" smtClean="0"/>
              <a:pPr/>
              <a:t>7/26/09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3C795E-0B37-914C-A041-971BCCB9DD1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8EFE92-DC43-0643-BF1E-DEB4D46C0198}" type="datetimeFigureOut">
              <a:rPr lang="en-US" smtClean="0"/>
              <a:pPr/>
              <a:t>7/26/09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3C795E-0B37-914C-A041-971BCCB9DD1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8EFE92-DC43-0643-BF1E-DEB4D46C0198}" type="datetimeFigureOut">
              <a:rPr lang="en-US" smtClean="0"/>
              <a:pPr/>
              <a:t>7/26/09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3C795E-0B37-914C-A041-971BCCB9DD1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8EFE92-DC43-0643-BF1E-DEB4D46C0198}" type="datetimeFigureOut">
              <a:rPr lang="en-US" smtClean="0"/>
              <a:pPr/>
              <a:t>7/26/09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3C795E-0B37-914C-A041-971BCCB9DD1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8EFE92-DC43-0643-BF1E-DEB4D46C0198}" type="datetimeFigureOut">
              <a:rPr lang="en-US" smtClean="0"/>
              <a:pPr/>
              <a:t>7/26/09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3C795E-0B37-914C-A041-971BCCB9DD1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A8EFE92-DC43-0643-BF1E-DEB4D46C0198}" type="datetimeFigureOut">
              <a:rPr lang="en-US" smtClean="0"/>
              <a:pPr/>
              <a:t>7/26/09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3C795E-0B37-914C-A041-971BCCB9DD1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A8EFE92-DC43-0643-BF1E-DEB4D46C0198}" type="datetimeFigureOut">
              <a:rPr lang="en-US" smtClean="0"/>
              <a:pPr/>
              <a:t>7/26/09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3C795E-0B37-914C-A041-971BCCB9DD1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A8EFE92-DC43-0643-BF1E-DEB4D46C0198}" type="datetimeFigureOut">
              <a:rPr lang="en-US" smtClean="0"/>
              <a:pPr/>
              <a:t>7/26/09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3C795E-0B37-914C-A041-971BCCB9DD1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8EFE92-DC43-0643-BF1E-DEB4D46C0198}" type="datetimeFigureOut">
              <a:rPr lang="en-US" smtClean="0"/>
              <a:pPr/>
              <a:t>7/26/09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3C795E-0B37-914C-A041-971BCCB9DD1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8EFE92-DC43-0643-BF1E-DEB4D46C0198}" type="datetimeFigureOut">
              <a:rPr lang="en-US" smtClean="0"/>
              <a:pPr/>
              <a:t>7/26/09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3C795E-0B37-914C-A041-971BCCB9DD1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8EFE92-DC43-0643-BF1E-DEB4D46C0198}" type="datetimeFigureOut">
              <a:rPr lang="en-US" smtClean="0"/>
              <a:pPr/>
              <a:t>7/26/09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3C795E-0B37-914C-A041-971BCCB9DD1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8EFE92-DC43-0643-BF1E-DEB4D46C0198}" type="datetimeFigureOut">
              <a:rPr lang="en-US" smtClean="0"/>
              <a:pPr/>
              <a:t>7/26/09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3C795E-0B37-914C-A041-971BCCB9DD1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uk.wrs.yahoo.com/_ylt=A0WTf2vMBk9K4nQBW0ZNBQx.;_ylu=X3oDMTBpdnJhMHUzBHBvcwMxBHNlYwNzcgR2dGlkAw--/SIG=1fjrevivk/EXP=1246779468/**http:/uk.images.search.yahoo.com/images/view?back=http://uk.images.search.yahoo.com/search/images?p=law&amp;ei=UTF-8&amp;fr=yfp-t-501&amp;w=200&amp;h=300&amp;imgurl=lawyersinlaw.info/datas/img/thumb1.jpg&amp;rurl=http://umash.net/search.php?q=LAW&amp;s=&amp;all=1&amp;size=94k&amp;name=thumb1+jpg&amp;p=law&amp;oid=4dcedc693b471b88&amp;fr2=&amp;no=1&amp;tt=10624773&amp;sigr=11aivktul&amp;sigi=116l6f5h9&amp;sigb=12bv6jsig"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4"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hyperlink" Target="http://www.nde.state.ne.us/federalprograms/.../Student_Discipline_Act.pdf" TargetMode="External"/><Relationship Id="rId3" Type="http://schemas.openxmlformats.org/officeDocument/2006/relationships/image" Target="../media/image36.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4" Type="http://schemas.openxmlformats.org/officeDocument/2006/relationships/image" Target="../media/image9.jpeg"/><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hyperlink" Target="http://images.google.co.uk/imgres?imgurl=http://www.aisrael.org/Eng/_Uploads/180courtHammer.jpg&amp;imgrefurl=http://www.aisrael.org/Eng/Index.asp?ArticleID=180&amp;CategoryID=60&amp;usg=__H-8x1BduxpfkM9Wyf_OcCx0HYLk=&amp;h=300&amp;w=403&amp;sz=26&amp;hl=en&amp;start=20&amp;tbnid=l0l6yFu8SJ3_oM:&amp;tbnh=92&amp;tbnw=124&amp;prev=/images?q=court&amp;gbv=2&amp;ndsp=18&amp;hl=en&amp;sa=N&amp;start=18" TargetMode="Externa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6" Type="http://schemas.openxmlformats.org/officeDocument/2006/relationships/image" Target="../media/image11.jpeg"/><Relationship Id="rId4" Type="http://schemas.openxmlformats.org/officeDocument/2006/relationships/image" Target="../media/image10.jpeg"/><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hyperlink" Target="http://images.google.co.uk/imgres?imgurl=http://clipart.peirceinternet.com/png/schoolhouse1.png&amp;imgrefurl=http://clipart.peirceinternet.com/educ.html&amp;usg=__fF-BrF9KRxJvTkzTKH4cKYsUnrk=&amp;h=331&amp;w=361&amp;sz=18&amp;hl=en&amp;start=13&amp;tbnid=J50M7FHvdr8NIM:&amp;tbnh=111&amp;tbnw=121&amp;prev=/images?q=school+house&amp;gbv=2&amp;hl=en" TargetMode="External"/><Relationship Id="rId5" Type="http://schemas.openxmlformats.org/officeDocument/2006/relationships/hyperlink" Target="http://images.google.co.uk/imgres?imgurl=http://www.easymilano.com/wp/wp-content/uploads/2009/04/us-flag.jpg&amp;imgrefurl=http://www.easymilano.com/wp/&amp;usg=__iAtBOPo-Q0sfXUQt1SPD-dIdn8Y=&amp;h=300&amp;w=400&amp;sz=24&amp;hl=en&amp;start=4&amp;tbnid=mK8Yl1MTUiuAAM:&amp;tbnh=93&amp;tbnw=124&amp;prev=/images?q=us+flag&amp;gbv=2&amp;hl=en"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3"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3" Type="http://schemas.openxmlformats.org/officeDocument/2006/relationships/image" Target="../media/image13.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6" Type="http://schemas.openxmlformats.org/officeDocument/2006/relationships/image" Target="../media/image2.jpeg"/><Relationship Id="rId4" Type="http://schemas.openxmlformats.org/officeDocument/2006/relationships/hyperlink" Target="http://www.usconstitution.net/const.html"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www.usconstitution.net/articles.html" TargetMode="External"/><Relationship Id="rId5" Type="http://schemas.openxmlformats.org/officeDocument/2006/relationships/hyperlink" Target="http://uk.wrs.yahoo.com/_ylt=A0WTf2gGB09KjVoBBnVNBQx.;_ylu=X3oDMTBpdnJhMHUzBHBvcwMxBHNlYwNzcgR2dGlkAw--/SIG=1fb04pu54/EXP=1246779526/**http:/uk.images.search.yahoo.com/images/view?back=http://uk.images.search.yahoo.com/search/images?p=constitution&amp;ei=utf-8&amp;fr=yfp-t-501&amp;w=172&amp;h=193&amp;imgurl=www.uvm.edu/~constitu/ConstitutionFlag.jpg&amp;rurl=http://www.uvm.edu/~constitu&amp;size=6k&amp;name=ConstitutionFlag...&amp;p=constitution&amp;oid=cdcafa69a05fcb54&amp;fr2=&amp;no=1&amp;tt=920942&amp;sigr=10sbqklup&amp;sigi=11ae3336k&amp;sigb=12koghvhr"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4" Type="http://schemas.openxmlformats.org/officeDocument/2006/relationships/hyperlink" Target="http://uk.wrs.yahoo.com/_ylt=A0WTf2s8B09K23QB.j9NBQx.;_ylu=X3oDMTBqdDQ1MzhvBHBvcwMyOQRzZWMDc3IEdnRpZAM-/SIG=1ilhto2cq/EXP=1246779580/**http:/uk.images.search.yahoo.com/images/view?back=http://uk.images.search.yahoo.com/search/images?p=bill+of+rights&amp;b=21&amp;ni=20&amp;ei=utf-8&amp;pstart=1&amp;fr=yfp-t-501&amp;w=140&amp;h=93&amp;imgurl=www.populistamerica.com/images/bill-of-rights-web.jpg&amp;rurl=http://www.populistamerica.com/newsletter_12_07_06&amp;size=8k&amp;name=bill+of+rights+w...&amp;p=bill+of+rights&amp;oid=07aee6df5d714f38&amp;fr2=&amp;no=29&amp;tt=107449&amp;b=21&amp;ni=20&amp;sigr=11isnqtcf&amp;sigi=11l3uo8ki&amp;sigb=13a41ommt" TargetMode="External"/><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www.ratical.org/co-globalize/BillOfRights.html" TargetMode="External"/><Relationship Id="rId5" Type="http://schemas.openxmlformats.org/officeDocument/2006/relationships/image" Target="../media/image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6" Type="http://schemas.openxmlformats.org/officeDocument/2006/relationships/image" Target="../media/image4.jpeg"/><Relationship Id="rId4" Type="http://schemas.openxmlformats.org/officeDocument/2006/relationships/hyperlink" Target="http://www.ncsconline.org/D_kis/info_court_web_sites.html" TargetMode="External"/><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www.uscourts.gov/" TargetMode="External"/><Relationship Id="rId5" Type="http://schemas.openxmlformats.org/officeDocument/2006/relationships/hyperlink" Target="http://uk.wrs.yahoo.com/_ylt=A0WTf2qnB09KTQYBwldNBQx.;_ylu=X3oDMTBqN29sN2NkBHBvcwM0MwRzZWMDc3IEdnRpZAM-/SIG=1mc28ppfa/EXP=1246779687/**http:/uk.images.search.yahoo.com/images/view?back=http://uk.images.search.yahoo.com/search/images?p=us+supreme+court&amp;js=1&amp;b=41&amp;ni=20&amp;merge=2&amp;ei=UTF-8&amp;y=Search&amp;pstart=1&amp;fr=yfp-t-501&amp;w=194&amp;h=151&amp;imgurl=www2.rnw.nl/assets/images/US-supreme-court.jpg&amp;rurl=http://www2.rnw.nl/rnw/en/currentaffairs/region/northamerica/usa040310.html?view=Standard&amp;size=14k&amp;name=US+supreme+court...&amp;p=us+supreme+court&amp;oid=142485aea708d672&amp;fr2=&amp;no=43&amp;tt=28526&amp;b=41&amp;ni=20&amp;m=2&amp;sigr=12pn4qkfr&amp;sigi=11e2h4128&amp;sigb=142jhj0q1"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www.ed.gov/about/offices/list/ocr/504faq.html"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www.truveo.com/Attleboro-Kids-Banned-From-Tag-Other-Contact-Games/id/1269336308"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4" Type="http://schemas.openxmlformats.org/officeDocument/2006/relationships/image" Target="../media/image5.png"/><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hyperlink" Target="http://video.yahoo.com/watch/447666/2497842"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hyperlink" Target="http://en.wikipedia.org/w/index.php?title=Keyishian_v._Board_of_Regents&amp;action=edit&amp;redlink=1"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hyperlink" Target="http://www.supremecourtus.gov/"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4" Type="http://schemas.openxmlformats.org/officeDocument/2006/relationships/image" Target="../media/image6.png"/><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hyperlink" Target="http://www.youtube.com/watch?v=3TVkeRUvX_U" TargetMode="Externa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4" Type="http://schemas.openxmlformats.org/officeDocument/2006/relationships/image" Target="../media/image7.jpeg"/><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hyperlink" Target="http://images.google.co.uk/imgres?imgurl=http://www.law.umkc.edu/faculty/projects/FTrials/conlaw/supremebuilding.jpg&amp;imgrefurl=http://www.law.umkc.edu/faculty/projects/FTrials/conlaw/supremecourtintro.html&amp;usg=__NClfUeBPD1HRTZYdhIkg9xR8Wtk=&amp;h=359&amp;w=360&amp;sz=28&amp;hl=en&amp;start=1&amp;tbnid=-a3q2IKd90FnqM:&amp;tbnh=121&amp;tbnw=121&amp;prev=/images?q=court&amp;gbv=2&amp;hl=en" TargetMode="External"/><Relationship Id="rId5" Type="http://schemas.openxmlformats.org/officeDocument/2006/relationships/comments" Target="../comments/commen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4"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image" Target="../media/image16.png"/><Relationship Id="rId3" Type="http://schemas.openxmlformats.org/officeDocument/2006/relationships/image" Target="../media/image17.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9.png"/><Relationship Id="rId3" Type="http://schemas.openxmlformats.org/officeDocument/2006/relationships/image" Target="../media/image20.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21.png"/><Relationship Id="rId3" Type="http://schemas.openxmlformats.org/officeDocument/2006/relationships/image" Target="../media/image20.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22.png"/><Relationship Id="rId3" Type="http://schemas.openxmlformats.org/officeDocument/2006/relationships/image" Target="../media/image20.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4" Type="http://schemas.openxmlformats.org/officeDocument/2006/relationships/image" Target="../media/image8.jpeg"/><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hyperlink" Target="http://images.google.co.uk/imgres?imgurl=http://www.csgv.org/atf/cf/%7B23E96A35-4C75-41EE-BDDD-4BD3A3B59010%7D/GAVEL_COURT.JPG&amp;imgrefurl=http://www.csgv.org/site/c.pmL5JnO7KzE/b.3509331/&amp;usg=__azBWbjaBz_yXfLf6UcVPvWxEYZY=&amp;h=860&amp;w=558&amp;sz=574&amp;hl=en&amp;start=3&amp;tbnid=xDrU5E2KY2E_NM:&amp;tbnh=145&amp;tbnw=94&amp;prev=/images?q=court&amp;gbv=2&amp;hl=en" TargetMode="Externa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4" Type="http://schemas.openxmlformats.org/officeDocument/2006/relationships/image" Target="../media/image24.jpeg"/><Relationship Id="rId1" Type="http://schemas.openxmlformats.org/officeDocument/2006/relationships/slideLayout" Target="../slideLayouts/slideLayout1.xml"/><Relationship Id="rId2" Type="http://schemas.openxmlformats.org/officeDocument/2006/relationships/image" Target="../media/image23.png"/><Relationship Id="rId3" Type="http://schemas.openxmlformats.org/officeDocument/2006/relationships/hyperlink" Target="http://images.google.com/imgres?imgurl=http://teachinglife.today.com/files/2008/12/school-money.jpg&amp;imgrefurl=http://teachinglife.today.com/2008/12/&amp;usg=__6LCsyzI5Ilrr3Na0fwDEepuaU1s=&amp;h=242&amp;w=320&amp;sz=9&amp;hl=en&amp;start=3&amp;tbnid=cAU9p8vkjGULIM:&amp;tbnh=89&amp;tbnw=118&amp;prev=/images?q=school+money&amp;gbv=2&amp;hl=en&amp;sa=G" TargetMode="External"/></Relationships>
</file>

<file path=ppt/slides/_rels/slide92.xml.rels><?xml version="1.0" encoding="UTF-8" standalone="yes"?>
<Relationships xmlns="http://schemas.openxmlformats.org/package/2006/relationships"><Relationship Id="rId2" Type="http://schemas.openxmlformats.org/officeDocument/2006/relationships/image" Target="../media/image23.png"/><Relationship Id="rId3" Type="http://schemas.openxmlformats.org/officeDocument/2006/relationships/image" Target="../media/image25.jpe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26.png"/><Relationship Id="rId3" Type="http://schemas.openxmlformats.org/officeDocument/2006/relationships/image" Target="../media/image27.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4"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image" Target="../media/image28.png"/><Relationship Id="rId3" Type="http://schemas.openxmlformats.org/officeDocument/2006/relationships/image" Target="../media/image29.png"/><Relationship Id="rId5" Type="http://schemas.openxmlformats.org/officeDocument/2006/relationships/image" Target="../media/image31.png"/></Relationships>
</file>

<file path=ppt/slides/_rels/slide97.xml.rels><?xml version="1.0" encoding="UTF-8" standalone="yes"?>
<Relationships xmlns="http://schemas.openxmlformats.org/package/2006/relationships"><Relationship Id="rId4"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image" Target="../media/image32.png"/><Relationship Id="rId3" Type="http://schemas.openxmlformats.org/officeDocument/2006/relationships/image" Target="../media/image33.png"/></Relationships>
</file>

<file path=ppt/slides/_rels/slide98.xml.rels><?xml version="1.0" encoding="UTF-8" standalone="yes"?>
<Relationships xmlns="http://schemas.openxmlformats.org/package/2006/relationships"><Relationship Id="rId2" Type="http://schemas.openxmlformats.org/officeDocument/2006/relationships/image" Target="../media/image34.png"/><Relationship Id="rId3" Type="http://schemas.openxmlformats.org/officeDocument/2006/relationships/image" Target="../media/image35.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lumMod val="65000"/>
            <a:lumOff val="3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1470025"/>
          </a:xfrm>
        </p:spPr>
        <p:txBody>
          <a:bodyPr/>
          <a:lstStyle/>
          <a:p>
            <a:r>
              <a:rPr lang="en-US" dirty="0" smtClean="0"/>
              <a:t>Chapter 1	</a:t>
            </a:r>
            <a:endParaRPr lang="en-US" dirty="0"/>
          </a:p>
        </p:txBody>
      </p:sp>
      <p:sp>
        <p:nvSpPr>
          <p:cNvPr id="3" name="Subtitle 2"/>
          <p:cNvSpPr>
            <a:spLocks noGrp="1"/>
          </p:cNvSpPr>
          <p:nvPr>
            <p:ph type="subTitle" idx="1"/>
          </p:nvPr>
        </p:nvSpPr>
        <p:spPr/>
        <p:txBody>
          <a:bodyPr/>
          <a:lstStyle/>
          <a:p>
            <a:r>
              <a:rPr lang="en-US" dirty="0" smtClean="0">
                <a:solidFill>
                  <a:schemeClr val="tx1"/>
                </a:solidFill>
              </a:rPr>
              <a:t>Legal Framework Affecting Public Schools</a:t>
            </a:r>
            <a:endParaRPr lang="en-US" dirty="0">
              <a:solidFill>
                <a:schemeClr val="tx1"/>
              </a:solidFill>
            </a:endParaRPr>
          </a:p>
        </p:txBody>
      </p:sp>
      <p:sp>
        <p:nvSpPr>
          <p:cNvPr id="15361" name="Rectangle 1"/>
          <p:cNvSpPr>
            <a:spLocks noChangeArrowheads="1"/>
          </p:cNvSpPr>
          <p:nvPr/>
        </p:nvSpPr>
        <p:spPr bwMode="auto">
          <a:xfrm>
            <a:off x="0" y="-643431"/>
            <a:ext cx="9144000" cy="1286863"/>
          </a:xfrm>
          <a:prstGeom prst="rect">
            <a:avLst/>
          </a:prstGeom>
          <a:noFill/>
          <a:ln w="9525">
            <a:noFill/>
            <a:miter lim="800000"/>
            <a:headEnd/>
            <a:tailEnd/>
          </a:ln>
          <a:effectLst/>
        </p:spPr>
        <p:txBody>
          <a:bodyPr vert="horz" wrap="square" lIns="0" tIns="42849" rIns="0" bIns="42849"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hlinkClick r:id="rId3"/>
              </a:rPr>
              <a:t>  </a:t>
            </a:r>
            <a:r>
              <a:rPr kumimoji="0" lang="en-US" sz="7800" b="0" i="0" u="none" strike="noStrike" cap="none" normalizeH="0" baseline="0" dirty="0" smtClean="0">
                <a:ln>
                  <a:noFill/>
                </a:ln>
                <a:solidFill>
                  <a:schemeClr val="tx1"/>
                </a:solidFill>
                <a:effectLst/>
                <a:latin typeface="Arial" pitchFamily="34" charset="0"/>
                <a:cs typeface="Arial" pitchFamily="34" charset="0"/>
              </a:rPr>
              <a:t> </a:t>
            </a:r>
            <a:r>
              <a:rPr kumimoji="0" lang="en-US" sz="18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15362" name="Picture 2" descr="http://thm-a01.yimg.com/image/4dcedc693b471b88">
            <a:hlinkClick r:id="rId3"/>
          </p:cNvPr>
          <p:cNvPicPr>
            <a:picLocks noChangeAspect="1" noChangeArrowheads="1"/>
          </p:cNvPicPr>
          <p:nvPr/>
        </p:nvPicPr>
        <p:blipFill>
          <a:blip r:embed="rId4"/>
          <a:srcRect/>
          <a:stretch>
            <a:fillRect/>
          </a:stretch>
        </p:blipFill>
        <p:spPr bwMode="auto">
          <a:xfrm>
            <a:off x="3657600" y="1352107"/>
            <a:ext cx="1676400" cy="2534093"/>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533400" y="0"/>
            <a:ext cx="7848600" cy="369888"/>
          </a:xfrm>
          <a:prstGeom prst="rect">
            <a:avLst/>
          </a:prstGeom>
        </p:spPr>
        <p:txBody>
          <a:bodyPr>
            <a:prstTxWarp prst="textNoShape">
              <a:avLst/>
            </a:prstTxWarp>
            <a:spAutoFit/>
          </a:bodyPr>
          <a:lstStyle/>
          <a:p>
            <a:r>
              <a:rPr lang="en-US">
                <a:solidFill>
                  <a:srgbClr val="FFFF1A"/>
                </a:solidFill>
              </a:rPr>
              <a:t>3.  Participation in or Encouragement of Religious Activity</a:t>
            </a:r>
            <a:endParaRPr lang="en-GB">
              <a:solidFill>
                <a:srgbClr val="FFFF1A"/>
              </a:solidFill>
            </a:endParaRPr>
          </a:p>
        </p:txBody>
      </p:sp>
      <p:sp>
        <p:nvSpPr>
          <p:cNvPr id="5123" name="Rectangle 2"/>
          <p:cNvSpPr>
            <a:spLocks noChangeArrowheads="1"/>
          </p:cNvSpPr>
          <p:nvPr/>
        </p:nvSpPr>
        <p:spPr bwMode="auto">
          <a:xfrm>
            <a:off x="457200" y="457200"/>
            <a:ext cx="7772400" cy="979488"/>
          </a:xfrm>
          <a:prstGeom prst="rect">
            <a:avLst/>
          </a:prstGeom>
          <a:noFill/>
          <a:ln w="9525">
            <a:noFill/>
            <a:miter lim="800000"/>
            <a:headEnd/>
            <a:tailEnd/>
          </a:ln>
        </p:spPr>
        <p:txBody>
          <a:bodyPr>
            <a:prstTxWarp prst="textNoShape">
              <a:avLst/>
            </a:prstTxWarp>
            <a:spAutoFit/>
          </a:bodyPr>
          <a:lstStyle/>
          <a:p>
            <a:pPr>
              <a:lnSpc>
                <a:spcPct val="80000"/>
              </a:lnSpc>
            </a:pPr>
            <a:r>
              <a:rPr lang="en-US" b="1" u="sng"/>
              <a:t>Teachers and school administrators or employees, </a:t>
            </a:r>
            <a:r>
              <a:rPr lang="en-US"/>
              <a:t>when acting in those capacities,</a:t>
            </a:r>
            <a:r>
              <a:rPr lang="en-US" b="1" u="sng"/>
              <a:t> are representatives of the state </a:t>
            </a:r>
            <a:r>
              <a:rPr lang="en-US"/>
              <a:t>and are</a:t>
            </a:r>
            <a:r>
              <a:rPr lang="en-US" b="1" u="sng"/>
              <a:t> prohibited</a:t>
            </a:r>
            <a:r>
              <a:rPr lang="en-US"/>
              <a:t> by the establishment clause </a:t>
            </a:r>
            <a:r>
              <a:rPr lang="en-US" b="1" u="sng"/>
              <a:t>from soliciting or encouraging </a:t>
            </a:r>
            <a:r>
              <a:rPr lang="en-US"/>
              <a:t>religious activity, and</a:t>
            </a:r>
            <a:r>
              <a:rPr lang="en-US" b="1" u="sng"/>
              <a:t> from participating</a:t>
            </a:r>
            <a:r>
              <a:rPr lang="en-US"/>
              <a:t> in such activity with students.</a:t>
            </a:r>
          </a:p>
        </p:txBody>
      </p:sp>
      <p:sp>
        <p:nvSpPr>
          <p:cNvPr id="5124" name="Rectangle 3"/>
          <p:cNvSpPr>
            <a:spLocks noChangeArrowheads="1"/>
          </p:cNvSpPr>
          <p:nvPr/>
        </p:nvSpPr>
        <p:spPr bwMode="auto">
          <a:xfrm>
            <a:off x="457200" y="1447800"/>
            <a:ext cx="8229600" cy="923925"/>
          </a:xfrm>
          <a:prstGeom prst="rect">
            <a:avLst/>
          </a:prstGeom>
          <a:noFill/>
          <a:ln w="9525">
            <a:noFill/>
            <a:miter lim="800000"/>
            <a:headEnd/>
            <a:tailEnd/>
          </a:ln>
        </p:spPr>
        <p:txBody>
          <a:bodyPr>
            <a:prstTxWarp prst="textNoShape">
              <a:avLst/>
            </a:prstTxWarp>
            <a:spAutoFit/>
          </a:bodyPr>
          <a:lstStyle/>
          <a:p>
            <a:r>
              <a:rPr lang="en-US" b="1" i="1" u="sng"/>
              <a:t>Employees also are prohibited from discouraging activity because of its religious content, and from soliciting or encouraging anti-religious activity</a:t>
            </a:r>
            <a:r>
              <a:rPr lang="en-US"/>
              <a:t>.</a:t>
            </a:r>
          </a:p>
        </p:txBody>
      </p:sp>
      <p:sp>
        <p:nvSpPr>
          <p:cNvPr id="6" name="Rectangle 5"/>
          <p:cNvSpPr/>
          <p:nvPr/>
        </p:nvSpPr>
        <p:spPr>
          <a:xfrm>
            <a:off x="609600" y="2438400"/>
            <a:ext cx="3482975" cy="369888"/>
          </a:xfrm>
          <a:prstGeom prst="rect">
            <a:avLst/>
          </a:prstGeom>
        </p:spPr>
        <p:txBody>
          <a:bodyPr wrap="none">
            <a:prstTxWarp prst="textNoShape">
              <a:avLst/>
            </a:prstTxWarp>
            <a:spAutoFit/>
          </a:bodyPr>
          <a:lstStyle/>
          <a:p>
            <a:r>
              <a:rPr lang="en-US">
                <a:solidFill>
                  <a:srgbClr val="FFFF1A"/>
                </a:solidFill>
              </a:rPr>
              <a:t>4.  Religion in School Curriculum</a:t>
            </a:r>
            <a:endParaRPr lang="en-GB">
              <a:solidFill>
                <a:srgbClr val="FFFF1A"/>
              </a:solidFill>
            </a:endParaRPr>
          </a:p>
        </p:txBody>
      </p:sp>
      <p:sp>
        <p:nvSpPr>
          <p:cNvPr id="5126" name="Rectangle 6"/>
          <p:cNvSpPr>
            <a:spLocks noChangeArrowheads="1"/>
          </p:cNvSpPr>
          <p:nvPr/>
        </p:nvSpPr>
        <p:spPr bwMode="auto">
          <a:xfrm>
            <a:off x="533400" y="2895600"/>
            <a:ext cx="8229600" cy="1587500"/>
          </a:xfrm>
          <a:prstGeom prst="rect">
            <a:avLst/>
          </a:prstGeom>
          <a:noFill/>
          <a:ln w="9525">
            <a:noFill/>
            <a:miter lim="800000"/>
            <a:headEnd/>
            <a:tailEnd/>
          </a:ln>
        </p:spPr>
        <p:txBody>
          <a:bodyPr>
            <a:prstTxWarp prst="textNoShape">
              <a:avLst/>
            </a:prstTxWarp>
            <a:spAutoFit/>
          </a:bodyPr>
          <a:lstStyle/>
          <a:p>
            <a:pPr>
              <a:lnSpc>
                <a:spcPct val="90000"/>
              </a:lnSpc>
            </a:pPr>
            <a:r>
              <a:rPr lang="en-US" b="1" i="1" u="sng"/>
              <a:t>Religion is a natural part of history,</a:t>
            </a:r>
            <a:r>
              <a:rPr lang="en-US"/>
              <a:t> which is included in the approved curriculum in SC.</a:t>
            </a:r>
          </a:p>
          <a:p>
            <a:pPr>
              <a:lnSpc>
                <a:spcPct val="90000"/>
              </a:lnSpc>
            </a:pPr>
            <a:r>
              <a:rPr lang="en-US"/>
              <a:t>When the topic is addressed, the </a:t>
            </a:r>
            <a:r>
              <a:rPr lang="en-US" b="1" i="1" u="sng"/>
              <a:t>emphasis must be purely academic</a:t>
            </a:r>
            <a:r>
              <a:rPr lang="en-US"/>
              <a:t> and not devotional.</a:t>
            </a:r>
          </a:p>
          <a:p>
            <a:pPr>
              <a:lnSpc>
                <a:spcPct val="90000"/>
              </a:lnSpc>
            </a:pPr>
            <a:r>
              <a:rPr lang="en-US"/>
              <a:t>Schools </a:t>
            </a:r>
            <a:r>
              <a:rPr lang="en-US" b="1" i="1" u="sng"/>
              <a:t>may teach about religion</a:t>
            </a:r>
            <a:r>
              <a:rPr lang="en-US"/>
              <a:t> and its influence on areas such as art, music, literature, and social studies.</a:t>
            </a:r>
          </a:p>
        </p:txBody>
      </p:sp>
      <p:sp>
        <p:nvSpPr>
          <p:cNvPr id="8" name="Rectangle 7"/>
          <p:cNvSpPr/>
          <p:nvPr/>
        </p:nvSpPr>
        <p:spPr>
          <a:xfrm>
            <a:off x="457200" y="4572000"/>
            <a:ext cx="6629400" cy="369888"/>
          </a:xfrm>
          <a:prstGeom prst="rect">
            <a:avLst/>
          </a:prstGeom>
        </p:spPr>
        <p:txBody>
          <a:bodyPr>
            <a:prstTxWarp prst="textNoShape">
              <a:avLst/>
            </a:prstTxWarp>
            <a:spAutoFit/>
          </a:bodyPr>
          <a:lstStyle/>
          <a:p>
            <a:r>
              <a:rPr lang="en-US">
                <a:solidFill>
                  <a:srgbClr val="FFFF1A"/>
                </a:solidFill>
              </a:rPr>
              <a:t>5. Religious Content in Student Assignments</a:t>
            </a:r>
            <a:endParaRPr lang="en-GB">
              <a:solidFill>
                <a:srgbClr val="FFFF1A"/>
              </a:solidFill>
            </a:endParaRPr>
          </a:p>
        </p:txBody>
      </p:sp>
      <p:sp>
        <p:nvSpPr>
          <p:cNvPr id="5128" name="Rectangle 8"/>
          <p:cNvSpPr>
            <a:spLocks noChangeArrowheads="1"/>
          </p:cNvSpPr>
          <p:nvPr/>
        </p:nvSpPr>
        <p:spPr bwMode="auto">
          <a:xfrm>
            <a:off x="609600" y="5103813"/>
            <a:ext cx="8534400" cy="1754187"/>
          </a:xfrm>
          <a:prstGeom prst="rect">
            <a:avLst/>
          </a:prstGeom>
          <a:noFill/>
          <a:ln w="9525">
            <a:noFill/>
            <a:miter lim="800000"/>
            <a:headEnd/>
            <a:tailEnd/>
          </a:ln>
        </p:spPr>
        <p:txBody>
          <a:bodyPr>
            <a:prstTxWarp prst="textNoShape">
              <a:avLst/>
            </a:prstTxWarp>
            <a:spAutoFit/>
          </a:bodyPr>
          <a:lstStyle/>
          <a:p>
            <a:r>
              <a:rPr lang="en-US" b="1" i="1" u="sng"/>
              <a:t>Students may express their beliefs about religion</a:t>
            </a:r>
            <a:r>
              <a:rPr lang="en-US"/>
              <a:t> in the form of homework, artwork, and other written and oral assignments free of discrimination based on the religious content of their submissions.</a:t>
            </a:r>
          </a:p>
          <a:p>
            <a:r>
              <a:rPr lang="en-US"/>
              <a:t>Such home and classroom work should be judged by ordinary academic standards of substance and relevance and against other legitimate pedagogical concerns identified by the school.</a:t>
            </a:r>
          </a:p>
        </p:txBody>
      </p:sp>
    </p:spTree>
  </p:cSld>
  <p:clrMapOvr>
    <a:masterClrMapping/>
  </p:clrMapOvr>
  <p:transition>
    <p:cut thruBlk="1"/>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3A475D"/>
        </a:solidFill>
        <a:effectLst/>
      </p:bgPr>
    </p:bg>
    <p:spTree>
      <p:nvGrpSpPr>
        <p:cNvPr id="1" name=""/>
        <p:cNvGrpSpPr/>
        <p:nvPr/>
      </p:nvGrpSpPr>
      <p:grpSpPr>
        <a:xfrm>
          <a:off x="0" y="0"/>
          <a:ext cx="0" cy="0"/>
          <a:chOff x="0" y="0"/>
          <a:chExt cx="0" cy="0"/>
        </a:xfrm>
      </p:grpSpPr>
      <p:sp>
        <p:nvSpPr>
          <p:cNvPr id="24577" name="Rectangle 1"/>
          <p:cNvSpPr>
            <a:spLocks noChangeArrowheads="1"/>
          </p:cNvSpPr>
          <p:nvPr>
            <p:ph type="title"/>
          </p:nvPr>
        </p:nvSpPr>
        <p:spPr>
          <a:xfrm>
            <a:off x="732235" y="178594"/>
            <a:ext cx="7679531" cy="2437805"/>
          </a:xfrm>
          <a:ln/>
        </p:spPr>
        <p:txBody>
          <a:bodyPr/>
          <a:lstStyle/>
          <a:p>
            <a:pPr marL="286856"/>
            <a:r>
              <a:rPr lang="en-US" dirty="0"/>
              <a:t>Procedures to be followed are outlined in detail for:</a:t>
            </a:r>
          </a:p>
        </p:txBody>
      </p:sp>
      <p:sp>
        <p:nvSpPr>
          <p:cNvPr id="24578" name="Rectangle 2"/>
          <p:cNvSpPr>
            <a:spLocks noChangeArrowheads="1"/>
          </p:cNvSpPr>
          <p:nvPr>
            <p:ph type="body" idx="1"/>
          </p:nvPr>
        </p:nvSpPr>
        <p:spPr>
          <a:xfrm>
            <a:off x="732235" y="2509242"/>
            <a:ext cx="7679531" cy="4018359"/>
          </a:xfrm>
          <a:ln/>
        </p:spPr>
        <p:txBody>
          <a:bodyPr/>
          <a:lstStyle/>
          <a:p>
            <a:pPr>
              <a:buFontTx/>
              <a:buBlip>
                <a:blip r:embed="rId2"/>
              </a:buBlip>
            </a:pPr>
            <a:r>
              <a:rPr lang="en-US"/>
              <a:t>Emergency Exclusion</a:t>
            </a:r>
          </a:p>
          <a:p>
            <a:pPr>
              <a:buFontTx/>
              <a:buBlip>
                <a:blip r:embed="rId2"/>
              </a:buBlip>
            </a:pPr>
            <a:r>
              <a:rPr lang="en-US"/>
              <a:t>Short-term Suspension</a:t>
            </a:r>
          </a:p>
          <a:p>
            <a:pPr>
              <a:buFontTx/>
              <a:buBlip>
                <a:blip r:embed="rId2"/>
              </a:buBlip>
            </a:pPr>
            <a:r>
              <a:rPr lang="en-US"/>
              <a:t>Long-term Suspension</a:t>
            </a:r>
          </a:p>
          <a:p>
            <a:pPr>
              <a:buFontTx/>
              <a:buBlip>
                <a:blip r:embed="rId2"/>
              </a:buBlip>
            </a:pPr>
            <a:r>
              <a:rPr lang="en-US"/>
              <a:t>Expulsion</a:t>
            </a:r>
          </a:p>
          <a:p>
            <a:pPr>
              <a:buFontTx/>
              <a:buBlip>
                <a:blip r:embed="rId2"/>
              </a:buBlip>
            </a:pPr>
            <a:r>
              <a:rPr lang="en-US"/>
              <a:t>Mandatory Reassignment</a:t>
            </a:r>
          </a:p>
        </p:txBody>
      </p:sp>
    </p:spTree>
  </p:cSld>
  <p:clrMapOvr>
    <a:masterClrMapping/>
  </p:clrMapOvr>
  <p:transition/>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3A475D"/>
        </a:solidFill>
        <a:effectLst/>
      </p:bgPr>
    </p:bg>
    <p:spTree>
      <p:nvGrpSpPr>
        <p:cNvPr id="1" name=""/>
        <p:cNvGrpSpPr/>
        <p:nvPr/>
      </p:nvGrpSpPr>
      <p:grpSpPr>
        <a:xfrm>
          <a:off x="0" y="0"/>
          <a:ext cx="0" cy="0"/>
          <a:chOff x="0" y="0"/>
          <a:chExt cx="0" cy="0"/>
        </a:xfrm>
      </p:grpSpPr>
      <p:sp>
        <p:nvSpPr>
          <p:cNvPr id="25601" name="Rectangle 1"/>
          <p:cNvSpPr>
            <a:spLocks noChangeArrowheads="1"/>
          </p:cNvSpPr>
          <p:nvPr>
            <p:ph type="title"/>
          </p:nvPr>
        </p:nvSpPr>
        <p:spPr>
          <a:ln/>
        </p:spPr>
        <p:txBody>
          <a:bodyPr/>
          <a:lstStyle/>
          <a:p>
            <a:pPr marL="286856"/>
            <a:r>
              <a:rPr lang="en-US" dirty="0"/>
              <a:t>Duty to Report Criminal Violations</a:t>
            </a:r>
          </a:p>
        </p:txBody>
      </p:sp>
      <p:sp>
        <p:nvSpPr>
          <p:cNvPr id="25602" name="Rectangle 2"/>
          <p:cNvSpPr>
            <a:spLocks noChangeArrowheads="1"/>
          </p:cNvSpPr>
          <p:nvPr>
            <p:ph type="body" idx="1"/>
          </p:nvPr>
        </p:nvSpPr>
        <p:spPr>
          <a:xfrm>
            <a:off x="732235" y="1437680"/>
            <a:ext cx="7679531" cy="5339953"/>
          </a:xfrm>
          <a:ln/>
        </p:spPr>
        <p:txBody>
          <a:bodyPr>
            <a:normAutofit lnSpcReduction="10000"/>
          </a:bodyPr>
          <a:lstStyle/>
          <a:p>
            <a:pPr>
              <a:buFontTx/>
              <a:buBlip>
                <a:blip r:embed="rId2"/>
              </a:buBlip>
            </a:pPr>
            <a:r>
              <a:rPr lang="en-US" dirty="0"/>
              <a:t>School authorities MUST notify law enforcement when they know or suspect that an act is a violation of the Nebraska Criminal Code (is illegal).</a:t>
            </a:r>
          </a:p>
          <a:p>
            <a:pPr>
              <a:buFontTx/>
              <a:buBlip>
                <a:blip r:embed="rId2"/>
              </a:buBlip>
            </a:pPr>
            <a:r>
              <a:rPr lang="en-US" dirty="0"/>
              <a:t>School authorities will not be held liable as a result of any report unless:</a:t>
            </a:r>
          </a:p>
          <a:p>
            <a:pPr marL="616127" lvl="1">
              <a:buBlip>
                <a:blip r:embed="rId2"/>
              </a:buBlip>
            </a:pPr>
            <a:r>
              <a:rPr lang="en-US" dirty="0"/>
              <a:t>report was false and they knew it was false when reporting it</a:t>
            </a:r>
          </a:p>
          <a:p>
            <a:pPr marL="616127" lvl="1">
              <a:buBlip>
                <a:blip r:embed="rId2"/>
              </a:buBlip>
            </a:pPr>
            <a:r>
              <a:rPr lang="en-US" dirty="0"/>
              <a:t>the minor was in custody and the location where they were being held was dangerous and/or medical treatment was withheld</a:t>
            </a:r>
          </a:p>
        </p:txBody>
      </p:sp>
    </p:spTree>
  </p:cSld>
  <p:clrMapOvr>
    <a:masterClrMapping/>
  </p:clrMapOvr>
  <p:transition/>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3A475D"/>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5331024" y="1366242"/>
            <a:ext cx="3134320" cy="4134445"/>
            <a:chOff x="0" y="0"/>
            <a:chExt cx="2808" cy="3704"/>
          </a:xfrm>
        </p:grpSpPr>
        <p:pic>
          <p:nvPicPr>
            <p:cNvPr id="26626" name="Picture 2">
              <a:hlinkClick r:id="rId2"/>
            </p:cNvPr>
            <p:cNvPicPr>
              <a:picLocks noChangeAspect="1" noChangeArrowheads="1"/>
            </p:cNvPicPr>
            <p:nvPr/>
          </p:nvPicPr>
          <p:blipFill>
            <a:blip r:embed="rId3"/>
            <a:srcRect l="12444" r="12444"/>
            <a:stretch>
              <a:fillRect/>
            </a:stretch>
          </p:blipFill>
          <p:spPr bwMode="auto">
            <a:xfrm>
              <a:off x="56" y="48"/>
              <a:ext cx="2704" cy="3600"/>
            </a:xfrm>
            <a:prstGeom prst="rect">
              <a:avLst/>
            </a:prstGeom>
            <a:noFill/>
            <a:ln w="12700">
              <a:noFill/>
              <a:miter lim="800000"/>
              <a:headEnd/>
              <a:tailEnd/>
            </a:ln>
          </p:spPr>
        </p:pic>
        <p:pic>
          <p:nvPicPr>
            <p:cNvPr id="26627" name="Picture 3"/>
            <p:cNvPicPr>
              <a:picLocks noChangeArrowheads="1"/>
            </p:cNvPicPr>
            <p:nvPr/>
          </p:nvPicPr>
          <p:blipFill>
            <a:blip r:embed="rId4"/>
            <a:srcRect/>
            <a:stretch>
              <a:fillRect/>
            </a:stretch>
          </p:blipFill>
          <p:spPr bwMode="auto">
            <a:xfrm>
              <a:off x="0" y="0"/>
              <a:ext cx="2808" cy="3704"/>
            </a:xfrm>
            <a:prstGeom prst="rect">
              <a:avLst/>
            </a:prstGeom>
            <a:noFill/>
            <a:ln w="12700">
              <a:noFill/>
              <a:miter lim="800000"/>
              <a:headEnd/>
              <a:tailEnd/>
            </a:ln>
          </p:spPr>
        </p:pic>
      </p:grpSp>
      <p:sp>
        <p:nvSpPr>
          <p:cNvPr id="26628" name="Rectangle 4"/>
          <p:cNvSpPr>
            <a:spLocks noChangeArrowheads="1"/>
          </p:cNvSpPr>
          <p:nvPr>
            <p:ph type="title"/>
          </p:nvPr>
        </p:nvSpPr>
        <p:spPr>
          <a:xfrm>
            <a:off x="732234" y="228600"/>
            <a:ext cx="3750469" cy="3518297"/>
          </a:xfrm>
          <a:ln/>
        </p:spPr>
        <p:txBody>
          <a:bodyPr/>
          <a:lstStyle/>
          <a:p>
            <a:r>
              <a:rPr lang="en-US"/>
              <a:t>Nebraska Student Discipline Act</a:t>
            </a:r>
          </a:p>
        </p:txBody>
      </p:sp>
      <p:sp>
        <p:nvSpPr>
          <p:cNvPr id="26629" name="Rectangle 5"/>
          <p:cNvSpPr>
            <a:spLocks noChangeArrowheads="1"/>
          </p:cNvSpPr>
          <p:nvPr>
            <p:ph type="body" idx="1"/>
          </p:nvPr>
        </p:nvSpPr>
        <p:spPr>
          <a:xfrm>
            <a:off x="732234" y="3124200"/>
            <a:ext cx="3750469" cy="3124199"/>
          </a:xfrm>
          <a:ln/>
        </p:spPr>
        <p:txBody>
          <a:bodyPr>
            <a:normAutofit fontScale="92500" lnSpcReduction="10000"/>
          </a:bodyPr>
          <a:lstStyle/>
          <a:p>
            <a:r>
              <a:rPr lang="en-US" dirty="0"/>
              <a:t>An outline of the Act may be downloaded  by clicking on the image to the right or at: </a:t>
            </a:r>
          </a:p>
          <a:p>
            <a:r>
              <a:rPr lang="en-US" sz="2118" u="sng" dirty="0">
                <a:solidFill>
                  <a:schemeClr val="tx1">
                    <a:lumMod val="85000"/>
                  </a:schemeClr>
                </a:solidFill>
                <a:hlinkClick r:id="rId2"/>
              </a:rPr>
              <a:t>www.nde.state.ne.us/federalprograms/.../Student_Discipline_Act.pdf</a:t>
            </a:r>
            <a:endParaRPr lang="en-US" sz="2118" u="sng" dirty="0">
              <a:solidFill>
                <a:schemeClr val="tx1">
                  <a:lumMod val="85000"/>
                </a:schemeClr>
              </a:solidFill>
            </a:endParaRPr>
          </a:p>
        </p:txBody>
      </p:sp>
    </p:spTree>
  </p:cSld>
  <p:clrMapOvr>
    <a:masterClrMapping/>
  </p:clrMapOvr>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accent3"/>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p:txBody>
          <a:bodyPr/>
          <a:lstStyle/>
          <a:p>
            <a:pPr eaLnBrk="1" hangingPunct="1"/>
            <a:r>
              <a:rPr lang="en-US"/>
              <a:t>Important Case Briefs</a:t>
            </a:r>
          </a:p>
        </p:txBody>
      </p:sp>
      <p:sp>
        <p:nvSpPr>
          <p:cNvPr id="13315" name="TextBox 3"/>
          <p:cNvSpPr txBox="1">
            <a:spLocks noChangeArrowheads="1"/>
          </p:cNvSpPr>
          <p:nvPr/>
        </p:nvSpPr>
        <p:spPr bwMode="auto">
          <a:xfrm>
            <a:off x="381000" y="3505200"/>
            <a:ext cx="8537575" cy="923925"/>
          </a:xfrm>
          <a:prstGeom prst="rect">
            <a:avLst/>
          </a:prstGeom>
          <a:noFill/>
          <a:ln w="9525">
            <a:noFill/>
            <a:miter lim="800000"/>
            <a:headEnd/>
            <a:tailEnd/>
          </a:ln>
        </p:spPr>
        <p:txBody>
          <a:bodyPr wrap="none">
            <a:prstTxWarp prst="textNoShape">
              <a:avLst/>
            </a:prstTxWarp>
            <a:spAutoFit/>
          </a:bodyPr>
          <a:lstStyle/>
          <a:p>
            <a:pPr algn="ctr"/>
            <a:r>
              <a:rPr lang="en-US"/>
              <a:t>EDAD859</a:t>
            </a:r>
          </a:p>
          <a:p>
            <a:pPr algn="ctr"/>
            <a:r>
              <a:rPr lang="en-US"/>
              <a:t>Group 2</a:t>
            </a:r>
          </a:p>
          <a:p>
            <a:pPr algn="ctr"/>
            <a:r>
              <a:rPr lang="en-US"/>
              <a:t>Veronica Dorsey, Jessica Fry, Gary Graham, David Graves, Angelique Gunderson</a:t>
            </a:r>
          </a:p>
        </p:txBody>
      </p:sp>
    </p:spTree>
  </p:cSld>
  <p:clrMapOvr>
    <a:masterClrMapping/>
  </p:clrMapOvr>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accent3"/>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4338" name="Title 3"/>
          <p:cNvSpPr>
            <a:spLocks noGrp="1"/>
          </p:cNvSpPr>
          <p:nvPr>
            <p:ph type="title"/>
          </p:nvPr>
        </p:nvSpPr>
        <p:spPr>
          <a:xfrm>
            <a:off x="301625" y="228600"/>
            <a:ext cx="8534400" cy="758825"/>
          </a:xfrm>
        </p:spPr>
        <p:txBody>
          <a:bodyPr>
            <a:normAutofit fontScale="90000"/>
          </a:bodyPr>
          <a:lstStyle/>
          <a:p>
            <a:pPr eaLnBrk="1" hangingPunct="1"/>
            <a:r>
              <a:rPr lang="en-US"/>
              <a:t> Tinker v Des Moines</a:t>
            </a:r>
          </a:p>
        </p:txBody>
      </p:sp>
      <p:sp>
        <p:nvSpPr>
          <p:cNvPr id="5" name="Content Placeholder 4"/>
          <p:cNvSpPr>
            <a:spLocks noGrp="1"/>
          </p:cNvSpPr>
          <p:nvPr>
            <p:ph sz="half" idx="1"/>
          </p:nvPr>
        </p:nvSpPr>
        <p:spPr>
          <a:xfrm>
            <a:off x="301625" y="1371600"/>
            <a:ext cx="4038600" cy="4681538"/>
          </a:xfrm>
        </p:spPr>
        <p:txBody>
          <a:bodyPr>
            <a:normAutofit/>
          </a:bodyPr>
          <a:lstStyle/>
          <a:p>
            <a:pPr eaLnBrk="1" hangingPunct="1">
              <a:lnSpc>
                <a:spcPct val="80000"/>
              </a:lnSpc>
              <a:buFont typeface="Wingdings 2" pitchFamily="-110" charset="2"/>
              <a:buNone/>
            </a:pPr>
            <a:r>
              <a:rPr lang="en-US" sz="1600" b="1"/>
              <a:t>Topic</a:t>
            </a:r>
          </a:p>
          <a:p>
            <a:pPr eaLnBrk="1" hangingPunct="1">
              <a:lnSpc>
                <a:spcPct val="80000"/>
              </a:lnSpc>
            </a:pPr>
            <a:r>
              <a:rPr lang="en-US" sz="1600"/>
              <a:t>Students’ First Amendment rights</a:t>
            </a:r>
          </a:p>
          <a:p>
            <a:pPr eaLnBrk="1" hangingPunct="1">
              <a:lnSpc>
                <a:spcPct val="80000"/>
              </a:lnSpc>
              <a:buFont typeface="Wingdings 2" pitchFamily="-110" charset="2"/>
              <a:buNone/>
            </a:pPr>
            <a:endParaRPr lang="en-US" sz="1600"/>
          </a:p>
          <a:p>
            <a:pPr eaLnBrk="1" hangingPunct="1">
              <a:lnSpc>
                <a:spcPct val="80000"/>
              </a:lnSpc>
              <a:buFont typeface="Wingdings 2" pitchFamily="-110" charset="2"/>
              <a:buNone/>
            </a:pPr>
            <a:endParaRPr lang="en-US" sz="1600"/>
          </a:p>
          <a:p>
            <a:pPr eaLnBrk="1" hangingPunct="1">
              <a:lnSpc>
                <a:spcPct val="80000"/>
              </a:lnSpc>
              <a:buFont typeface="Wingdings 2" pitchFamily="-110" charset="2"/>
              <a:buNone/>
            </a:pPr>
            <a:r>
              <a:rPr lang="en-US" sz="1600" b="1"/>
              <a:t>Supreme Court Decision</a:t>
            </a:r>
          </a:p>
          <a:p>
            <a:pPr eaLnBrk="1" hangingPunct="1">
              <a:lnSpc>
                <a:spcPct val="80000"/>
              </a:lnSpc>
            </a:pPr>
            <a:r>
              <a:rPr lang="en-US" sz="1600"/>
              <a:t>In a 7 to 2 decision, the U.S. Supreme Court determined the students wearing of the armbands as a silent expression was protected by the First Amendment.  The school failed to demonstrate that the actions of the students would interfere with appropriate school discipline. </a:t>
            </a:r>
          </a:p>
          <a:p>
            <a:pPr eaLnBrk="1" hangingPunct="1">
              <a:lnSpc>
                <a:spcPct val="80000"/>
              </a:lnSpc>
            </a:pPr>
            <a:endParaRPr lang="en-US" sz="1600"/>
          </a:p>
          <a:p>
            <a:pPr eaLnBrk="1" hangingPunct="1">
              <a:lnSpc>
                <a:spcPct val="80000"/>
              </a:lnSpc>
            </a:pPr>
            <a:endParaRPr lang="en-US" sz="1600"/>
          </a:p>
        </p:txBody>
      </p:sp>
      <p:sp>
        <p:nvSpPr>
          <p:cNvPr id="6" name="Content Placeholder 5"/>
          <p:cNvSpPr>
            <a:spLocks noGrp="1"/>
          </p:cNvSpPr>
          <p:nvPr>
            <p:ph sz="half" idx="2"/>
          </p:nvPr>
        </p:nvSpPr>
        <p:spPr>
          <a:xfrm>
            <a:off x="4800600" y="1371600"/>
            <a:ext cx="4038600" cy="4681538"/>
          </a:xfrm>
        </p:spPr>
        <p:txBody>
          <a:bodyPr>
            <a:normAutofit/>
          </a:bodyPr>
          <a:lstStyle/>
          <a:p>
            <a:pPr eaLnBrk="1" hangingPunct="1">
              <a:lnSpc>
                <a:spcPct val="80000"/>
              </a:lnSpc>
              <a:buFont typeface="Wingdings 2" pitchFamily="-110" charset="2"/>
              <a:buNone/>
            </a:pPr>
            <a:r>
              <a:rPr lang="en-US" sz="1600" b="1"/>
              <a:t>Educational Significance </a:t>
            </a:r>
          </a:p>
          <a:p>
            <a:pPr eaLnBrk="1" hangingPunct="1">
              <a:lnSpc>
                <a:spcPct val="80000"/>
              </a:lnSpc>
            </a:pPr>
            <a:r>
              <a:rPr lang="en-US" sz="1600"/>
              <a:t>•  Students rights are protected under the First Amendment in as much as they do not disrupt the learning  environment.</a:t>
            </a:r>
          </a:p>
          <a:p>
            <a:pPr eaLnBrk="1" hangingPunct="1">
              <a:lnSpc>
                <a:spcPct val="80000"/>
              </a:lnSpc>
            </a:pPr>
            <a:r>
              <a:rPr lang="en-US" sz="1600"/>
              <a:t>•  School administrators have the burden of proving that a particular demonstration of expression will be significantly disruptive.</a:t>
            </a:r>
          </a:p>
          <a:p>
            <a:pPr eaLnBrk="1" hangingPunct="1">
              <a:lnSpc>
                <a:spcPct val="80000"/>
              </a:lnSpc>
            </a:pPr>
            <a:r>
              <a:rPr lang="en-US" sz="1600"/>
              <a:t>• Merely a desire to avoid the discomfort and unpleasantness of an unpopular view is not enough to     justify the prohibition of the expression.</a:t>
            </a:r>
          </a:p>
          <a:p>
            <a:pPr eaLnBrk="1" hangingPunct="1">
              <a:lnSpc>
                <a:spcPct val="80000"/>
              </a:lnSpc>
            </a:pPr>
            <a:r>
              <a:rPr lang="en-US" sz="1600"/>
              <a:t>• When making determinations on disciplinary policy that may bring into question a students First Amendment rights, other cases should be noted as examples (i.e. Bethel School District v. Fraser, Morse v. Frederick,  and Hazelwood v. Kuhlmeier)</a:t>
            </a:r>
          </a:p>
        </p:txBody>
      </p:sp>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accent3"/>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5362" name="Title 1"/>
          <p:cNvSpPr>
            <a:spLocks noGrp="1"/>
          </p:cNvSpPr>
          <p:nvPr>
            <p:ph type="title"/>
          </p:nvPr>
        </p:nvSpPr>
        <p:spPr>
          <a:xfrm>
            <a:off x="301625" y="228600"/>
            <a:ext cx="8534400" cy="758825"/>
          </a:xfrm>
        </p:spPr>
        <p:txBody>
          <a:bodyPr>
            <a:normAutofit fontScale="90000"/>
          </a:bodyPr>
          <a:lstStyle/>
          <a:p>
            <a:pPr eaLnBrk="1" hangingPunct="1"/>
            <a:r>
              <a:rPr lang="en-US"/>
              <a:t>Bethel School Dist v Fraser </a:t>
            </a:r>
          </a:p>
        </p:txBody>
      </p:sp>
      <p:sp>
        <p:nvSpPr>
          <p:cNvPr id="3" name="Content Placeholder 2"/>
          <p:cNvSpPr>
            <a:spLocks noGrp="1"/>
          </p:cNvSpPr>
          <p:nvPr>
            <p:ph sz="half" idx="1"/>
          </p:nvPr>
        </p:nvSpPr>
        <p:spPr>
          <a:xfrm>
            <a:off x="301625" y="1371600"/>
            <a:ext cx="4038600" cy="4681538"/>
          </a:xfrm>
        </p:spPr>
        <p:txBody>
          <a:bodyPr>
            <a:normAutofit/>
          </a:bodyPr>
          <a:lstStyle/>
          <a:p>
            <a:pPr eaLnBrk="1" hangingPunct="1">
              <a:lnSpc>
                <a:spcPct val="80000"/>
              </a:lnSpc>
              <a:buFont typeface="Wingdings 2" pitchFamily="-110" charset="2"/>
              <a:buNone/>
            </a:pPr>
            <a:r>
              <a:rPr lang="en-US" sz="1600" b="1"/>
              <a:t>Topic</a:t>
            </a:r>
          </a:p>
          <a:p>
            <a:pPr eaLnBrk="1" hangingPunct="1">
              <a:lnSpc>
                <a:spcPct val="80000"/>
              </a:lnSpc>
            </a:pPr>
            <a:r>
              <a:rPr lang="en-US" sz="1600"/>
              <a:t>The issue involved is whether or not students can say whatever they please with regard to the First Amendment during a public school forum.</a:t>
            </a:r>
          </a:p>
          <a:p>
            <a:pPr eaLnBrk="1" hangingPunct="1">
              <a:lnSpc>
                <a:spcPct val="80000"/>
              </a:lnSpc>
              <a:buFont typeface="Wingdings 2" pitchFamily="-110" charset="2"/>
              <a:buNone/>
            </a:pPr>
            <a:r>
              <a:rPr lang="en-US" sz="1600" b="1"/>
              <a:t>Ruling</a:t>
            </a:r>
          </a:p>
          <a:p>
            <a:pPr eaLnBrk="1" hangingPunct="1">
              <a:lnSpc>
                <a:spcPct val="80000"/>
              </a:lnSpc>
            </a:pPr>
            <a:r>
              <a:rPr lang="en-US" sz="1600"/>
              <a:t>On additional appeal, the U.S. Supreme Court found that while public students have the right to advocate unpopular and controversial issues in school, that right must be balanced against the schools' interest in teaching socially appropriate behavior.</a:t>
            </a:r>
          </a:p>
          <a:p>
            <a:pPr eaLnBrk="1" hangingPunct="1">
              <a:lnSpc>
                <a:spcPct val="80000"/>
              </a:lnSpc>
            </a:pPr>
            <a:r>
              <a:rPr lang="en-US" sz="1600"/>
              <a:t>A public school may legitimately establish standards of civil and mature conduct. The Court observed that such standards would be difficult to convey in a school that tolerated lewd, indecent and offensive speech and conduct that the student in this case exhibited.  In conclusion, the school district's decision was upheld. </a:t>
            </a:r>
          </a:p>
          <a:p>
            <a:pPr eaLnBrk="1" hangingPunct="1">
              <a:lnSpc>
                <a:spcPct val="80000"/>
              </a:lnSpc>
            </a:pPr>
            <a:endParaRPr lang="en-US" sz="1600"/>
          </a:p>
        </p:txBody>
      </p:sp>
      <p:sp>
        <p:nvSpPr>
          <p:cNvPr id="4" name="Content Placeholder 3"/>
          <p:cNvSpPr>
            <a:spLocks noGrp="1"/>
          </p:cNvSpPr>
          <p:nvPr>
            <p:ph sz="half" idx="2"/>
          </p:nvPr>
        </p:nvSpPr>
        <p:spPr>
          <a:xfrm>
            <a:off x="4800600" y="1371600"/>
            <a:ext cx="4038600" cy="4681538"/>
          </a:xfrm>
        </p:spPr>
        <p:txBody>
          <a:bodyPr>
            <a:normAutofit/>
          </a:bodyPr>
          <a:lstStyle/>
          <a:p>
            <a:pPr eaLnBrk="1" hangingPunct="1">
              <a:lnSpc>
                <a:spcPct val="80000"/>
              </a:lnSpc>
              <a:buFont typeface="Wingdings 2" pitchFamily="-110" charset="2"/>
              <a:buNone/>
            </a:pPr>
            <a:r>
              <a:rPr lang="en-US" sz="1600" b="1"/>
              <a:t>Educational Significance</a:t>
            </a:r>
          </a:p>
          <a:p>
            <a:pPr eaLnBrk="1" hangingPunct="1">
              <a:lnSpc>
                <a:spcPct val="80000"/>
              </a:lnSpc>
            </a:pPr>
            <a:endParaRPr lang="en-US" sz="1600"/>
          </a:p>
          <a:p>
            <a:pPr eaLnBrk="1" hangingPunct="1">
              <a:lnSpc>
                <a:spcPct val="80000"/>
              </a:lnSpc>
            </a:pPr>
            <a:r>
              <a:rPr lang="en-US" sz="1600"/>
              <a:t> School officials may restrict freedom of expression where there is evidence of material and substantial disruption, indecent or offensive speech, violation of school rules, destruction of school property, or disregard for authority. In each case, students must be provided minimal due process before any punitive action is taken.  </a:t>
            </a:r>
          </a:p>
          <a:p>
            <a:pPr eaLnBrk="1" hangingPunct="1">
              <a:lnSpc>
                <a:spcPct val="80000"/>
              </a:lnSpc>
            </a:pPr>
            <a:endParaRPr lang="en-US" sz="1600"/>
          </a:p>
          <a:p>
            <a:pPr eaLnBrk="1" hangingPunct="1">
              <a:lnSpc>
                <a:spcPct val="80000"/>
              </a:lnSpc>
            </a:pPr>
            <a:r>
              <a:rPr lang="en-US" sz="1600"/>
              <a:t>Buttons, pamphlets, and other insignia may be banned if the message communicated is vulgar or obscene or mock others based on race, origin, color, sex, or religion.</a:t>
            </a:r>
          </a:p>
          <a:p>
            <a:pPr eaLnBrk="1" hangingPunct="1">
              <a:lnSpc>
                <a:spcPct val="80000"/>
              </a:lnSpc>
            </a:pPr>
            <a:endParaRPr lang="en-US" sz="1600"/>
          </a:p>
        </p:txBody>
      </p:sp>
    </p:spTree>
  </p:cSld>
  <p:clrMapOvr>
    <a:masterClrMapping/>
  </p:clrMapOvr>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accent3"/>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6386" name="Title 1"/>
          <p:cNvSpPr>
            <a:spLocks noGrp="1"/>
          </p:cNvSpPr>
          <p:nvPr>
            <p:ph type="title"/>
          </p:nvPr>
        </p:nvSpPr>
        <p:spPr>
          <a:xfrm>
            <a:off x="301625" y="228600"/>
            <a:ext cx="8534400" cy="758825"/>
          </a:xfrm>
        </p:spPr>
        <p:txBody>
          <a:bodyPr>
            <a:normAutofit fontScale="90000"/>
          </a:bodyPr>
          <a:lstStyle/>
          <a:p>
            <a:pPr eaLnBrk="1" hangingPunct="1"/>
            <a:r>
              <a:rPr lang="en-US"/>
              <a:t>New Jersey v TLO </a:t>
            </a:r>
          </a:p>
        </p:txBody>
      </p:sp>
      <p:sp>
        <p:nvSpPr>
          <p:cNvPr id="3" name="Content Placeholder 2"/>
          <p:cNvSpPr>
            <a:spLocks noGrp="1"/>
          </p:cNvSpPr>
          <p:nvPr>
            <p:ph sz="half" idx="1"/>
          </p:nvPr>
        </p:nvSpPr>
        <p:spPr>
          <a:xfrm>
            <a:off x="301625" y="1371600"/>
            <a:ext cx="4038600" cy="4681538"/>
          </a:xfrm>
        </p:spPr>
        <p:txBody>
          <a:bodyPr>
            <a:normAutofit/>
          </a:bodyPr>
          <a:lstStyle/>
          <a:p>
            <a:pPr eaLnBrk="1" hangingPunct="1">
              <a:lnSpc>
                <a:spcPct val="80000"/>
              </a:lnSpc>
              <a:buFont typeface="Wingdings 2" pitchFamily="-110" charset="2"/>
              <a:buNone/>
            </a:pPr>
            <a:r>
              <a:rPr lang="en-US" sz="1600" b="1"/>
              <a:t>Topic</a:t>
            </a:r>
          </a:p>
          <a:p>
            <a:pPr eaLnBrk="1" hangingPunct="1">
              <a:lnSpc>
                <a:spcPct val="80000"/>
              </a:lnSpc>
            </a:pPr>
            <a:r>
              <a:rPr lang="en-US" sz="1600"/>
              <a:t> Unwarranted searches ad seizure of property</a:t>
            </a:r>
          </a:p>
          <a:p>
            <a:pPr eaLnBrk="1" hangingPunct="1">
              <a:lnSpc>
                <a:spcPct val="80000"/>
              </a:lnSpc>
            </a:pPr>
            <a:endParaRPr lang="en-US" sz="1600"/>
          </a:p>
          <a:p>
            <a:pPr eaLnBrk="1" hangingPunct="1">
              <a:lnSpc>
                <a:spcPct val="80000"/>
              </a:lnSpc>
              <a:buFont typeface="Wingdings 2" pitchFamily="-110" charset="2"/>
              <a:buNone/>
            </a:pPr>
            <a:r>
              <a:rPr lang="en-US" sz="1600" b="1"/>
              <a:t>Ruling</a:t>
            </a:r>
          </a:p>
          <a:p>
            <a:pPr eaLnBrk="1" hangingPunct="1">
              <a:lnSpc>
                <a:spcPct val="80000"/>
              </a:lnSpc>
            </a:pPr>
            <a:r>
              <a:rPr lang="en-US" sz="1600"/>
              <a:t>The supreme court of New Jersey reversed the appellate division’s ruling and ordered the evidence found in T.L.O’s  purse suppressed. </a:t>
            </a:r>
          </a:p>
          <a:p>
            <a:pPr eaLnBrk="1" hangingPunct="1">
              <a:lnSpc>
                <a:spcPct val="80000"/>
              </a:lnSpc>
            </a:pPr>
            <a:r>
              <a:rPr lang="en-US" sz="1600"/>
              <a:t>The court proceeded to hold that whenever an “official search violates constitutional rights the evidence may not be used in a criminal case; they deemed the Choplick’s search was not reasonable. The mere possession of the cigarettes was not a violation of school rules; therefore a desire for evidence of smoking did not justify the search. </a:t>
            </a:r>
          </a:p>
          <a:p>
            <a:pPr eaLnBrk="1" hangingPunct="1">
              <a:lnSpc>
                <a:spcPct val="80000"/>
              </a:lnSpc>
            </a:pPr>
            <a:endParaRPr lang="en-US" sz="1600"/>
          </a:p>
        </p:txBody>
      </p:sp>
      <p:sp>
        <p:nvSpPr>
          <p:cNvPr id="4" name="Content Placeholder 3"/>
          <p:cNvSpPr>
            <a:spLocks noGrp="1"/>
          </p:cNvSpPr>
          <p:nvPr>
            <p:ph sz="half" idx="2"/>
          </p:nvPr>
        </p:nvSpPr>
        <p:spPr>
          <a:xfrm>
            <a:off x="4800600" y="1371600"/>
            <a:ext cx="4038600" cy="4681538"/>
          </a:xfrm>
        </p:spPr>
        <p:txBody>
          <a:bodyPr>
            <a:normAutofit/>
          </a:bodyPr>
          <a:lstStyle/>
          <a:p>
            <a:pPr eaLnBrk="1" hangingPunct="1">
              <a:lnSpc>
                <a:spcPct val="80000"/>
              </a:lnSpc>
              <a:buFont typeface="Wingdings 2" pitchFamily="-110" charset="2"/>
              <a:buNone/>
            </a:pPr>
            <a:r>
              <a:rPr lang="en-US" sz="1600" b="1"/>
              <a:t>Educational Significance</a:t>
            </a:r>
          </a:p>
          <a:p>
            <a:pPr eaLnBrk="1" hangingPunct="1">
              <a:lnSpc>
                <a:spcPct val="80000"/>
              </a:lnSpc>
              <a:buFont typeface="Wingdings 2" pitchFamily="-110" charset="2"/>
              <a:buNone/>
            </a:pPr>
            <a:endParaRPr lang="en-US" sz="1600" b="1"/>
          </a:p>
          <a:p>
            <a:pPr eaLnBrk="1" hangingPunct="1">
              <a:lnSpc>
                <a:spcPct val="80000"/>
              </a:lnSpc>
            </a:pPr>
            <a:r>
              <a:rPr lang="en-US" sz="1600"/>
              <a:t>Be extremely cautious when accusing or searching students</a:t>
            </a:r>
          </a:p>
          <a:p>
            <a:pPr eaLnBrk="1" hangingPunct="1">
              <a:lnSpc>
                <a:spcPct val="80000"/>
              </a:lnSpc>
            </a:pPr>
            <a:endParaRPr lang="en-US" sz="1600"/>
          </a:p>
          <a:p>
            <a:pPr eaLnBrk="1" hangingPunct="1">
              <a:lnSpc>
                <a:spcPct val="80000"/>
              </a:lnSpc>
            </a:pPr>
            <a:r>
              <a:rPr lang="en-US" sz="1600"/>
              <a:t>Be aware of all rules and the fine print.</a:t>
            </a:r>
          </a:p>
          <a:p>
            <a:pPr eaLnBrk="1" hangingPunct="1">
              <a:lnSpc>
                <a:spcPct val="80000"/>
              </a:lnSpc>
            </a:pPr>
            <a:endParaRPr lang="en-US" sz="1600"/>
          </a:p>
          <a:p>
            <a:pPr eaLnBrk="1" hangingPunct="1">
              <a:lnSpc>
                <a:spcPct val="80000"/>
              </a:lnSpc>
            </a:pPr>
            <a:r>
              <a:rPr lang="en-US" sz="1600"/>
              <a:t>Document all actions when dealing with behavior incidents</a:t>
            </a:r>
          </a:p>
          <a:p>
            <a:pPr eaLnBrk="1" hangingPunct="1">
              <a:lnSpc>
                <a:spcPct val="80000"/>
              </a:lnSpc>
            </a:pPr>
            <a:endParaRPr lang="en-US" sz="1600"/>
          </a:p>
          <a:p>
            <a:pPr eaLnBrk="1" hangingPunct="1">
              <a:lnSpc>
                <a:spcPct val="80000"/>
              </a:lnSpc>
            </a:pPr>
            <a:r>
              <a:rPr lang="en-US" sz="1600"/>
              <a:t>Make sure there is reasonable suspicion to do the search and seizure initially</a:t>
            </a:r>
          </a:p>
          <a:p>
            <a:pPr eaLnBrk="1" hangingPunct="1">
              <a:lnSpc>
                <a:spcPct val="80000"/>
              </a:lnSpc>
            </a:pPr>
            <a:endParaRPr lang="en-US" sz="1600"/>
          </a:p>
        </p:txBody>
      </p:sp>
    </p:spTree>
  </p:cSld>
  <p:clrMapOvr>
    <a:masterClrMapping/>
  </p:clrMapOvr>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accent3"/>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7410" name="Title 1"/>
          <p:cNvSpPr>
            <a:spLocks noGrp="1"/>
          </p:cNvSpPr>
          <p:nvPr>
            <p:ph type="title"/>
          </p:nvPr>
        </p:nvSpPr>
        <p:spPr>
          <a:xfrm>
            <a:off x="301625" y="228600"/>
            <a:ext cx="8534400" cy="758825"/>
          </a:xfrm>
        </p:spPr>
        <p:txBody>
          <a:bodyPr>
            <a:normAutofit fontScale="90000"/>
          </a:bodyPr>
          <a:lstStyle/>
          <a:p>
            <a:pPr eaLnBrk="1" hangingPunct="1"/>
            <a:r>
              <a:rPr lang="en-US"/>
              <a:t>Hazelwood v Kuhlmeier</a:t>
            </a:r>
          </a:p>
        </p:txBody>
      </p:sp>
      <p:sp>
        <p:nvSpPr>
          <p:cNvPr id="3" name="Content Placeholder 2"/>
          <p:cNvSpPr>
            <a:spLocks noGrp="1"/>
          </p:cNvSpPr>
          <p:nvPr>
            <p:ph sz="half" idx="1"/>
          </p:nvPr>
        </p:nvSpPr>
        <p:spPr>
          <a:xfrm>
            <a:off x="301625" y="1371600"/>
            <a:ext cx="4038600" cy="4681538"/>
          </a:xfrm>
        </p:spPr>
        <p:txBody>
          <a:bodyPr>
            <a:normAutofit/>
          </a:bodyPr>
          <a:lstStyle/>
          <a:p>
            <a:pPr eaLnBrk="1" hangingPunct="1">
              <a:lnSpc>
                <a:spcPct val="80000"/>
              </a:lnSpc>
              <a:buFont typeface="Wingdings 2" pitchFamily="-110" charset="2"/>
              <a:buNone/>
            </a:pPr>
            <a:r>
              <a:rPr lang="en-US" sz="1600" b="1"/>
              <a:t>Topic</a:t>
            </a:r>
          </a:p>
          <a:p>
            <a:pPr eaLnBrk="1" hangingPunct="1">
              <a:lnSpc>
                <a:spcPct val="80000"/>
              </a:lnSpc>
            </a:pPr>
            <a:r>
              <a:rPr lang="en-US" sz="1600"/>
              <a:t>The high school principal prevented the school publication of Spectrum that profiled three pregnant students and quoted other students on reasons for their parents’ divorce.  The principal was afraid that the identity of the three students would be revealed, sexual activity content was too graphic for younger students, and parents of students were not able to respond to comments made by students.</a:t>
            </a:r>
          </a:p>
          <a:p>
            <a:pPr eaLnBrk="1" hangingPunct="1">
              <a:lnSpc>
                <a:spcPct val="80000"/>
              </a:lnSpc>
              <a:buFont typeface="Wingdings 2" pitchFamily="-110" charset="2"/>
              <a:buNone/>
            </a:pPr>
            <a:r>
              <a:rPr lang="en-US" sz="1600" b="1"/>
              <a:t>Ruling</a:t>
            </a:r>
          </a:p>
          <a:p>
            <a:pPr eaLnBrk="1" hangingPunct="1">
              <a:lnSpc>
                <a:spcPct val="80000"/>
              </a:lnSpc>
            </a:pPr>
            <a:r>
              <a:rPr lang="en-US" sz="1600"/>
              <a:t>Supreme Court reversed the ruling that the principal did not violate students free speech rights by ordering certain material removed from an issue of the student newspaper. Students’ First Amendment rights are not the same as those of adults due to the special characteristics of the school environment. </a:t>
            </a:r>
          </a:p>
          <a:p>
            <a:pPr eaLnBrk="1" hangingPunct="1">
              <a:lnSpc>
                <a:spcPct val="80000"/>
              </a:lnSpc>
            </a:pPr>
            <a:endParaRPr lang="en-US" sz="1600"/>
          </a:p>
        </p:txBody>
      </p:sp>
      <p:sp>
        <p:nvSpPr>
          <p:cNvPr id="4" name="Content Placeholder 3"/>
          <p:cNvSpPr>
            <a:spLocks noGrp="1"/>
          </p:cNvSpPr>
          <p:nvPr>
            <p:ph sz="half" idx="2"/>
          </p:nvPr>
        </p:nvSpPr>
        <p:spPr>
          <a:xfrm>
            <a:off x="4800600" y="1371600"/>
            <a:ext cx="4038600" cy="4681538"/>
          </a:xfrm>
        </p:spPr>
        <p:txBody>
          <a:bodyPr>
            <a:normAutofit/>
          </a:bodyPr>
          <a:lstStyle/>
          <a:p>
            <a:pPr eaLnBrk="1" hangingPunct="1">
              <a:lnSpc>
                <a:spcPct val="80000"/>
              </a:lnSpc>
              <a:buFont typeface="Wingdings 2" pitchFamily="-110" charset="2"/>
              <a:buNone/>
            </a:pPr>
            <a:r>
              <a:rPr lang="en-US" sz="1600" b="1"/>
              <a:t>Educational Significance</a:t>
            </a:r>
          </a:p>
          <a:p>
            <a:pPr eaLnBrk="1" hangingPunct="1">
              <a:lnSpc>
                <a:spcPct val="80000"/>
              </a:lnSpc>
            </a:pPr>
            <a:endParaRPr lang="en-US" sz="1600"/>
          </a:p>
          <a:p>
            <a:pPr eaLnBrk="1" hangingPunct="1">
              <a:lnSpc>
                <a:spcPct val="80000"/>
              </a:lnSpc>
            </a:pPr>
            <a:r>
              <a:rPr lang="en-US" sz="1600"/>
              <a:t>The Hazelwood ruling has important implications for student newspapers that are part of the school’s curriculum in that restrictions may be placed on them based on reasonable grounds.  Administrators may exercise greater authority in monitoring student press but care should be taken not to violate the student rights in the process.  This may exercise content-based control over student expression and use of restricting student speech. Some states have passed laws guaranteeing that non-forum newspapers, such as the Hazelwood East High School newspaper, are guaranteed the rights that the First Amendment describes.</a:t>
            </a:r>
          </a:p>
          <a:p>
            <a:pPr eaLnBrk="1" hangingPunct="1">
              <a:lnSpc>
                <a:spcPct val="80000"/>
              </a:lnSpc>
            </a:pPr>
            <a:endParaRPr lang="en-US" sz="1600"/>
          </a:p>
        </p:txBody>
      </p:sp>
    </p:spTree>
  </p:cSld>
  <p:clrMapOvr>
    <a:masterClrMapping/>
  </p:clrMapOvr>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accent3"/>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8434" name="Title 1"/>
          <p:cNvSpPr>
            <a:spLocks noGrp="1"/>
          </p:cNvSpPr>
          <p:nvPr>
            <p:ph type="title"/>
          </p:nvPr>
        </p:nvSpPr>
        <p:spPr>
          <a:xfrm>
            <a:off x="301625" y="228600"/>
            <a:ext cx="8534400" cy="758825"/>
          </a:xfrm>
        </p:spPr>
        <p:txBody>
          <a:bodyPr>
            <a:normAutofit fontScale="90000"/>
          </a:bodyPr>
          <a:lstStyle/>
          <a:p>
            <a:pPr eaLnBrk="1" hangingPunct="1"/>
            <a:r>
              <a:rPr lang="en-US"/>
              <a:t>Goss v Lopez</a:t>
            </a:r>
          </a:p>
        </p:txBody>
      </p:sp>
      <p:sp>
        <p:nvSpPr>
          <p:cNvPr id="3" name="Content Placeholder 2"/>
          <p:cNvSpPr>
            <a:spLocks noGrp="1"/>
          </p:cNvSpPr>
          <p:nvPr>
            <p:ph sz="half" idx="1"/>
          </p:nvPr>
        </p:nvSpPr>
        <p:spPr>
          <a:xfrm>
            <a:off x="301625" y="1371600"/>
            <a:ext cx="4038600" cy="4681538"/>
          </a:xfrm>
        </p:spPr>
        <p:txBody>
          <a:bodyPr>
            <a:normAutofit/>
          </a:bodyPr>
          <a:lstStyle/>
          <a:p>
            <a:pPr eaLnBrk="1" hangingPunct="1">
              <a:lnSpc>
                <a:spcPct val="80000"/>
              </a:lnSpc>
              <a:buFont typeface="Wingdings 2" pitchFamily="-110" charset="2"/>
              <a:buNone/>
            </a:pPr>
            <a:r>
              <a:rPr lang="en-US" sz="1900" b="1"/>
              <a:t>Topic</a:t>
            </a:r>
          </a:p>
          <a:p>
            <a:pPr eaLnBrk="1" hangingPunct="1">
              <a:lnSpc>
                <a:spcPct val="80000"/>
              </a:lnSpc>
            </a:pPr>
            <a:r>
              <a:rPr lang="en-US" sz="1900"/>
              <a:t>Due process; Hearing or notice; Procedure when suspending a student for up to ten days.</a:t>
            </a:r>
          </a:p>
          <a:p>
            <a:pPr eaLnBrk="1" hangingPunct="1">
              <a:lnSpc>
                <a:spcPct val="80000"/>
              </a:lnSpc>
              <a:buFont typeface="Wingdings 2" pitchFamily="-110" charset="2"/>
              <a:buNone/>
            </a:pPr>
            <a:r>
              <a:rPr lang="en-US" sz="1900" b="1"/>
              <a:t>Ruling</a:t>
            </a:r>
          </a:p>
          <a:p>
            <a:pPr eaLnBrk="1" hangingPunct="1">
              <a:lnSpc>
                <a:spcPct val="80000"/>
              </a:lnSpc>
            </a:pPr>
            <a:r>
              <a:rPr lang="en-US" sz="1900"/>
              <a:t>The state law was found unconstitutional both by the federal district court and again by the Supreme Court. The case determined that students facing suspensions of up to ten days or less were entitled to:</a:t>
            </a:r>
          </a:p>
          <a:p>
            <a:pPr eaLnBrk="1" hangingPunct="1">
              <a:lnSpc>
                <a:spcPct val="80000"/>
              </a:lnSpc>
            </a:pPr>
            <a:r>
              <a:rPr lang="en-US" sz="1900"/>
              <a:t>1. oral or written notice of    charges</a:t>
            </a:r>
          </a:p>
          <a:p>
            <a:pPr eaLnBrk="1" hangingPunct="1">
              <a:lnSpc>
                <a:spcPct val="80000"/>
              </a:lnSpc>
            </a:pPr>
            <a:r>
              <a:rPr lang="en-US" sz="1900"/>
              <a:t>2. an explanation of evidence to be used against them, and </a:t>
            </a:r>
          </a:p>
          <a:p>
            <a:pPr eaLnBrk="1" hangingPunct="1">
              <a:lnSpc>
                <a:spcPct val="80000"/>
              </a:lnSpc>
            </a:pPr>
            <a:r>
              <a:rPr lang="en-US" sz="1900"/>
              <a:t>3. an opportunity to present their side of the issue</a:t>
            </a:r>
          </a:p>
          <a:p>
            <a:pPr eaLnBrk="1" hangingPunct="1">
              <a:lnSpc>
                <a:spcPct val="80000"/>
              </a:lnSpc>
            </a:pPr>
            <a:endParaRPr lang="en-US" sz="1900"/>
          </a:p>
          <a:p>
            <a:pPr eaLnBrk="1" hangingPunct="1">
              <a:lnSpc>
                <a:spcPct val="80000"/>
              </a:lnSpc>
            </a:pPr>
            <a:endParaRPr lang="en-US" sz="1900"/>
          </a:p>
        </p:txBody>
      </p:sp>
      <p:sp>
        <p:nvSpPr>
          <p:cNvPr id="4" name="Content Placeholder 3"/>
          <p:cNvSpPr>
            <a:spLocks noGrp="1"/>
          </p:cNvSpPr>
          <p:nvPr>
            <p:ph sz="half" idx="2"/>
          </p:nvPr>
        </p:nvSpPr>
        <p:spPr>
          <a:xfrm>
            <a:off x="4800600" y="1371600"/>
            <a:ext cx="4038600" cy="4681538"/>
          </a:xfrm>
        </p:spPr>
        <p:txBody>
          <a:bodyPr>
            <a:normAutofit/>
          </a:bodyPr>
          <a:lstStyle/>
          <a:p>
            <a:pPr eaLnBrk="1" hangingPunct="1">
              <a:lnSpc>
                <a:spcPct val="80000"/>
              </a:lnSpc>
              <a:buFont typeface="Wingdings 2" pitchFamily="-110" charset="2"/>
              <a:buNone/>
            </a:pPr>
            <a:r>
              <a:rPr lang="en-US" sz="1900" b="1"/>
              <a:t>Educational Significance </a:t>
            </a:r>
          </a:p>
          <a:p>
            <a:pPr eaLnBrk="1" hangingPunct="1">
              <a:lnSpc>
                <a:spcPct val="80000"/>
              </a:lnSpc>
            </a:pPr>
            <a:r>
              <a:rPr lang="en-US" sz="1900"/>
              <a:t>Due process is a right of everyone according to the U.S. Constitution</a:t>
            </a:r>
          </a:p>
          <a:p>
            <a:pPr eaLnBrk="1" hangingPunct="1">
              <a:lnSpc>
                <a:spcPct val="80000"/>
              </a:lnSpc>
            </a:pPr>
            <a:r>
              <a:rPr lang="en-US" sz="1900"/>
              <a:t>Every student must be given notice (oral or written) of the misconduct, an                          	   explanation of the evidence, and an opportunity for a hearing.</a:t>
            </a:r>
          </a:p>
          <a:p>
            <a:pPr eaLnBrk="1" hangingPunct="1">
              <a:lnSpc>
                <a:spcPct val="80000"/>
              </a:lnSpc>
            </a:pPr>
            <a:r>
              <a:rPr lang="en-US" sz="1900"/>
              <a:t>Ensure every situation is handled carefully and the due process is adhered to.</a:t>
            </a:r>
          </a:p>
          <a:p>
            <a:pPr eaLnBrk="1" hangingPunct="1">
              <a:lnSpc>
                <a:spcPct val="80000"/>
              </a:lnSpc>
            </a:pPr>
            <a:r>
              <a:rPr lang="en-US" sz="1900"/>
              <a:t>Ensure school policies align with state and federal law. </a:t>
            </a:r>
          </a:p>
          <a:p>
            <a:pPr eaLnBrk="1" hangingPunct="1">
              <a:lnSpc>
                <a:spcPct val="80000"/>
              </a:lnSpc>
            </a:pPr>
            <a:r>
              <a:rPr lang="en-US" sz="1900"/>
              <a:t>Note that suspensions of more than 10 days require more formal procedures.</a:t>
            </a:r>
          </a:p>
          <a:p>
            <a:pPr eaLnBrk="1" hangingPunct="1">
              <a:lnSpc>
                <a:spcPct val="80000"/>
              </a:lnSpc>
            </a:pPr>
            <a:endParaRPr lang="en-US" sz="1900"/>
          </a:p>
        </p:txBody>
      </p:sp>
    </p:spTree>
  </p:cSld>
  <p:clrMapOvr>
    <a:masterClrMapping/>
  </p:clrMapOvr>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accent3"/>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a:xfrm>
            <a:off x="301625" y="228600"/>
            <a:ext cx="8534400" cy="758825"/>
          </a:xfrm>
        </p:spPr>
        <p:txBody>
          <a:bodyPr>
            <a:normAutofit fontScale="90000"/>
          </a:bodyPr>
          <a:lstStyle/>
          <a:p>
            <a:pPr eaLnBrk="1" hangingPunct="1"/>
            <a:r>
              <a:rPr lang="en-US"/>
              <a:t>Lee v Wiseman</a:t>
            </a:r>
          </a:p>
        </p:txBody>
      </p:sp>
      <p:sp>
        <p:nvSpPr>
          <p:cNvPr id="3" name="Content Placeholder 2"/>
          <p:cNvSpPr>
            <a:spLocks noGrp="1"/>
          </p:cNvSpPr>
          <p:nvPr>
            <p:ph sz="half" idx="1"/>
          </p:nvPr>
        </p:nvSpPr>
        <p:spPr>
          <a:xfrm>
            <a:off x="301625" y="1371600"/>
            <a:ext cx="4038600" cy="4681538"/>
          </a:xfrm>
        </p:spPr>
        <p:txBody>
          <a:bodyPr>
            <a:normAutofit/>
          </a:bodyPr>
          <a:lstStyle/>
          <a:p>
            <a:pPr eaLnBrk="1" hangingPunct="1">
              <a:lnSpc>
                <a:spcPct val="80000"/>
              </a:lnSpc>
              <a:buFont typeface="Wingdings 2" pitchFamily="-110" charset="2"/>
              <a:buNone/>
            </a:pPr>
            <a:r>
              <a:rPr lang="en-US" sz="1200" b="1"/>
              <a:t>Topic</a:t>
            </a:r>
            <a:r>
              <a:rPr lang="en-US" sz="1200"/>
              <a:t> </a:t>
            </a:r>
          </a:p>
          <a:p>
            <a:pPr eaLnBrk="1" hangingPunct="1">
              <a:lnSpc>
                <a:spcPct val="80000"/>
              </a:lnSpc>
            </a:pPr>
            <a:r>
              <a:rPr lang="en-US" sz="1200"/>
              <a:t>Inclusion of clergy to offer prayer as part of public school ceremonies</a:t>
            </a:r>
          </a:p>
          <a:p>
            <a:pPr eaLnBrk="1" hangingPunct="1">
              <a:lnSpc>
                <a:spcPct val="80000"/>
              </a:lnSpc>
            </a:pPr>
            <a:endParaRPr lang="en-US" sz="1200"/>
          </a:p>
          <a:p>
            <a:pPr eaLnBrk="1" hangingPunct="1">
              <a:lnSpc>
                <a:spcPct val="80000"/>
              </a:lnSpc>
              <a:buFont typeface="Wingdings 2" pitchFamily="-110" charset="2"/>
              <a:buNone/>
            </a:pPr>
            <a:r>
              <a:rPr lang="en-US" sz="1200" b="1"/>
              <a:t>Ruling</a:t>
            </a:r>
          </a:p>
          <a:p>
            <a:pPr eaLnBrk="1" hangingPunct="1">
              <a:lnSpc>
                <a:spcPct val="80000"/>
              </a:lnSpc>
            </a:pPr>
            <a:r>
              <a:rPr lang="en-US" sz="1200"/>
              <a:t>The U.S. Supreme Court held that "Including clergy who offer prayers as part of an official public school graduation ceremony is forbidden by the Establishment Clause. </a:t>
            </a:r>
          </a:p>
          <a:p>
            <a:pPr eaLnBrk="1" hangingPunct="1">
              <a:lnSpc>
                <a:spcPct val="80000"/>
              </a:lnSpc>
            </a:pPr>
            <a:r>
              <a:rPr lang="en-US" sz="1200"/>
              <a:t>Prayer exercises in elementary and secondary schools carry a particular risk of indirect coercion. The school district's supervision and control of a high school graduation ceremony places subtle and indirect public and peer pressure on attending students to stand as a group or maintain respectful silence during the invocation and benediction... </a:t>
            </a:r>
          </a:p>
          <a:p>
            <a:pPr eaLnBrk="1" hangingPunct="1">
              <a:lnSpc>
                <a:spcPct val="80000"/>
              </a:lnSpc>
            </a:pPr>
            <a:r>
              <a:rPr lang="en-US" sz="1200"/>
              <a:t>The petitioners' argument that the option of not attending the ceremony excuses any inducement or coercion in the ceremony itself is rejected. In this society, high school graduation is one of life's most significant occasions, and a student is not free to absent herself from the exercise in any real sense of the term 'voluntary'..." </a:t>
            </a:r>
          </a:p>
          <a:p>
            <a:pPr eaLnBrk="1" hangingPunct="1">
              <a:lnSpc>
                <a:spcPct val="80000"/>
              </a:lnSpc>
            </a:pPr>
            <a:r>
              <a:rPr lang="en-US" sz="1200"/>
              <a:t>The United States Supreme Court affirmed the United States Court of Appeals for the First Circuit judgment. </a:t>
            </a:r>
          </a:p>
          <a:p>
            <a:pPr eaLnBrk="1" hangingPunct="1">
              <a:lnSpc>
                <a:spcPct val="80000"/>
              </a:lnSpc>
            </a:pPr>
            <a:endParaRPr lang="en-US" sz="600"/>
          </a:p>
        </p:txBody>
      </p:sp>
      <p:sp>
        <p:nvSpPr>
          <p:cNvPr id="4" name="Content Placeholder 3"/>
          <p:cNvSpPr>
            <a:spLocks noGrp="1"/>
          </p:cNvSpPr>
          <p:nvPr>
            <p:ph sz="half" idx="2"/>
          </p:nvPr>
        </p:nvSpPr>
        <p:spPr>
          <a:xfrm>
            <a:off x="4800600" y="1371600"/>
            <a:ext cx="4038600" cy="4681538"/>
          </a:xfrm>
        </p:spPr>
        <p:txBody>
          <a:bodyPr>
            <a:normAutofit/>
          </a:bodyPr>
          <a:lstStyle/>
          <a:p>
            <a:pPr eaLnBrk="1" hangingPunct="1">
              <a:lnSpc>
                <a:spcPct val="80000"/>
              </a:lnSpc>
              <a:buFont typeface="Wingdings 2" pitchFamily="-110" charset="2"/>
              <a:buNone/>
            </a:pPr>
            <a:r>
              <a:rPr lang="en-US" sz="1100" b="1"/>
              <a:t>Educational Significance</a:t>
            </a:r>
          </a:p>
          <a:p>
            <a:pPr eaLnBrk="1" hangingPunct="1">
              <a:lnSpc>
                <a:spcPct val="80000"/>
              </a:lnSpc>
              <a:buFont typeface="Wingdings 2" pitchFamily="-110" charset="2"/>
              <a:buNone/>
            </a:pPr>
            <a:endParaRPr lang="en-US" sz="1100"/>
          </a:p>
          <a:p>
            <a:pPr eaLnBrk="1" hangingPunct="1">
              <a:lnSpc>
                <a:spcPct val="80000"/>
              </a:lnSpc>
              <a:buFont typeface="Wingdings 2" pitchFamily="-110" charset="2"/>
              <a:buNone/>
            </a:pPr>
            <a:r>
              <a:rPr lang="en-US" sz="1100"/>
              <a:t>	</a:t>
            </a:r>
            <a:r>
              <a:rPr lang="en-US" sz="1600"/>
              <a:t>This case clarifies that clergy may not lead the student body in prayer at a school-sponsored event.  If administrators are approached about having clergy members offer a prayer at a school-sponsored event, suggest that they meet before the event to allow interested members to participate so that no one is excluded in their right to convene, and in protecting those that might be opposed, such allowance would protect them in their right to be free from what may be interpreted as coercion by this group. </a:t>
            </a:r>
          </a:p>
          <a:p>
            <a:pPr eaLnBrk="1" hangingPunct="1">
              <a:lnSpc>
                <a:spcPct val="80000"/>
              </a:lnSpc>
            </a:pPr>
            <a:endParaRPr lang="en-US" sz="6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685800" y="0"/>
            <a:ext cx="6248400" cy="369888"/>
          </a:xfrm>
          <a:prstGeom prst="rect">
            <a:avLst/>
          </a:prstGeom>
        </p:spPr>
        <p:txBody>
          <a:bodyPr>
            <a:prstTxWarp prst="textNoShape">
              <a:avLst/>
            </a:prstTxWarp>
            <a:spAutoFit/>
          </a:bodyPr>
          <a:lstStyle/>
          <a:p>
            <a:r>
              <a:rPr lang="en-US">
                <a:solidFill>
                  <a:srgbClr val="FFFF1A"/>
                </a:solidFill>
              </a:rPr>
              <a:t>6. Distribution of  Religious Literature</a:t>
            </a:r>
            <a:endParaRPr lang="en-GB">
              <a:solidFill>
                <a:srgbClr val="FFFF1A"/>
              </a:solidFill>
            </a:endParaRPr>
          </a:p>
        </p:txBody>
      </p:sp>
      <p:sp>
        <p:nvSpPr>
          <p:cNvPr id="6147" name="Rectangle 4"/>
          <p:cNvSpPr>
            <a:spLocks noChangeArrowheads="1"/>
          </p:cNvSpPr>
          <p:nvPr/>
        </p:nvSpPr>
        <p:spPr bwMode="auto">
          <a:xfrm>
            <a:off x="609600" y="609600"/>
            <a:ext cx="8229600" cy="1587500"/>
          </a:xfrm>
          <a:prstGeom prst="rect">
            <a:avLst/>
          </a:prstGeom>
          <a:noFill/>
          <a:ln w="9525">
            <a:noFill/>
            <a:miter lim="800000"/>
            <a:headEnd/>
            <a:tailEnd/>
          </a:ln>
        </p:spPr>
        <p:txBody>
          <a:bodyPr>
            <a:prstTxWarp prst="textNoShape">
              <a:avLst/>
            </a:prstTxWarp>
            <a:spAutoFit/>
          </a:bodyPr>
          <a:lstStyle/>
          <a:p>
            <a:pPr>
              <a:lnSpc>
                <a:spcPct val="90000"/>
              </a:lnSpc>
            </a:pPr>
            <a:r>
              <a:rPr lang="en-US"/>
              <a:t>Schools </a:t>
            </a:r>
            <a:r>
              <a:rPr lang="en-US" b="1" i="1" u="sng"/>
              <a:t>generally shall not permit formal distribution</a:t>
            </a:r>
            <a:r>
              <a:rPr lang="en-US"/>
              <a:t> of any materials from any non-school organization, regardless of the content of the materials </a:t>
            </a:r>
            <a:r>
              <a:rPr lang="en-US" b="1" i="1" u="sng"/>
              <a:t>on school property</a:t>
            </a:r>
            <a:r>
              <a:rPr lang="en-US"/>
              <a:t>.  Accordingly, students generally should not distribute flyers to all students on a mass level at specific established locations at the school.  </a:t>
            </a:r>
            <a:r>
              <a:rPr lang="en-US" b="1" i="1" u="sng"/>
              <a:t>Students can distribute information on an informal basis that is not disruptive</a:t>
            </a:r>
            <a:r>
              <a:rPr lang="en-US"/>
              <a:t>.</a:t>
            </a:r>
          </a:p>
        </p:txBody>
      </p:sp>
      <p:sp>
        <p:nvSpPr>
          <p:cNvPr id="6148" name="Rectangle 5"/>
          <p:cNvSpPr>
            <a:spLocks noChangeArrowheads="1"/>
          </p:cNvSpPr>
          <p:nvPr/>
        </p:nvSpPr>
        <p:spPr bwMode="auto">
          <a:xfrm>
            <a:off x="609600" y="2438400"/>
            <a:ext cx="8077200" cy="1338263"/>
          </a:xfrm>
          <a:prstGeom prst="rect">
            <a:avLst/>
          </a:prstGeom>
          <a:noFill/>
          <a:ln w="9525">
            <a:noFill/>
            <a:miter lim="800000"/>
            <a:headEnd/>
            <a:tailEnd/>
          </a:ln>
        </p:spPr>
        <p:txBody>
          <a:bodyPr>
            <a:prstTxWarp prst="textNoShape">
              <a:avLst/>
            </a:prstTxWarp>
            <a:spAutoFit/>
          </a:bodyPr>
          <a:lstStyle/>
          <a:p>
            <a:pPr>
              <a:lnSpc>
                <a:spcPct val="90000"/>
              </a:lnSpc>
            </a:pPr>
            <a:r>
              <a:rPr lang="en-US" b="1" i="1" u="sng"/>
              <a:t>Students have a right to distribute religious literature to their schoolmates on the same terms as they are permitted to distribute other literature</a:t>
            </a:r>
            <a:r>
              <a:rPr lang="en-US"/>
              <a:t> that is unrelated to school curriculum or activities.  Schools may impose reasonable time, place, and manner on distribution of religious literature as they do on nonschool literature generally.</a:t>
            </a:r>
          </a:p>
        </p:txBody>
      </p:sp>
      <p:sp>
        <p:nvSpPr>
          <p:cNvPr id="7" name="Rectangle 6"/>
          <p:cNvSpPr/>
          <p:nvPr/>
        </p:nvSpPr>
        <p:spPr>
          <a:xfrm>
            <a:off x="609600" y="4114800"/>
            <a:ext cx="7620000" cy="369888"/>
          </a:xfrm>
          <a:prstGeom prst="rect">
            <a:avLst/>
          </a:prstGeom>
        </p:spPr>
        <p:txBody>
          <a:bodyPr>
            <a:prstTxWarp prst="textNoShape">
              <a:avLst/>
            </a:prstTxWarp>
            <a:spAutoFit/>
          </a:bodyPr>
          <a:lstStyle/>
          <a:p>
            <a:r>
              <a:rPr lang="en-US">
                <a:solidFill>
                  <a:srgbClr val="FFFF1A"/>
                </a:solidFill>
              </a:rPr>
              <a:t>7.  Student Participation in Religious Events Before and After School</a:t>
            </a:r>
            <a:endParaRPr lang="en-GB">
              <a:solidFill>
                <a:srgbClr val="FFFF1A"/>
              </a:solidFill>
            </a:endParaRPr>
          </a:p>
        </p:txBody>
      </p:sp>
      <p:sp>
        <p:nvSpPr>
          <p:cNvPr id="6150" name="Rectangle 7"/>
          <p:cNvSpPr>
            <a:spLocks noChangeArrowheads="1"/>
          </p:cNvSpPr>
          <p:nvPr/>
        </p:nvSpPr>
        <p:spPr bwMode="auto">
          <a:xfrm>
            <a:off x="685800" y="4800600"/>
            <a:ext cx="7620000" cy="839788"/>
          </a:xfrm>
          <a:prstGeom prst="rect">
            <a:avLst/>
          </a:prstGeom>
          <a:noFill/>
          <a:ln w="9525">
            <a:noFill/>
            <a:miter lim="800000"/>
            <a:headEnd/>
            <a:tailEnd/>
          </a:ln>
        </p:spPr>
        <p:txBody>
          <a:bodyPr>
            <a:prstTxWarp prst="textNoShape">
              <a:avLst/>
            </a:prstTxWarp>
            <a:spAutoFit/>
          </a:bodyPr>
          <a:lstStyle/>
          <a:p>
            <a:pPr>
              <a:lnSpc>
                <a:spcPct val="90000"/>
              </a:lnSpc>
            </a:pPr>
            <a:r>
              <a:rPr lang="en-US" b="1" i="1" u="sng"/>
              <a:t>There is no legal reason not to allow students to participate in religious events “before and after school,”</a:t>
            </a:r>
            <a:r>
              <a:rPr lang="en-US"/>
              <a:t> which do not interfere with instructional time or the educational process.</a:t>
            </a:r>
          </a:p>
        </p:txBody>
      </p:sp>
      <p:pic>
        <p:nvPicPr>
          <p:cNvPr id="6151" name="Picture 2" descr="http://tbn2.google.com/images?q=tbn:l0l6yFu8SJ3_oM:http://www.aisrael.org/Eng/_Uploads/180courtHammer.jpg">
            <a:hlinkClick r:id="rId3"/>
          </p:cNvPr>
          <p:cNvPicPr>
            <a:picLocks noChangeAspect="1" noChangeArrowheads="1"/>
          </p:cNvPicPr>
          <p:nvPr/>
        </p:nvPicPr>
        <p:blipFill>
          <a:blip r:embed="rId4"/>
          <a:srcRect/>
          <a:stretch>
            <a:fillRect/>
          </a:stretch>
        </p:blipFill>
        <p:spPr bwMode="auto">
          <a:xfrm>
            <a:off x="762000" y="5670550"/>
            <a:ext cx="2133600" cy="11874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accent3"/>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0482" name="Title 1"/>
          <p:cNvSpPr>
            <a:spLocks noGrp="1"/>
          </p:cNvSpPr>
          <p:nvPr>
            <p:ph type="title"/>
          </p:nvPr>
        </p:nvSpPr>
        <p:spPr>
          <a:xfrm>
            <a:off x="301625" y="228600"/>
            <a:ext cx="8534400" cy="758825"/>
          </a:xfrm>
        </p:spPr>
        <p:txBody>
          <a:bodyPr>
            <a:normAutofit fontScale="90000"/>
          </a:bodyPr>
          <a:lstStyle/>
          <a:p>
            <a:pPr eaLnBrk="1" hangingPunct="1"/>
            <a:r>
              <a:rPr lang="en-US"/>
              <a:t>Wisconsin v Yoder</a:t>
            </a:r>
          </a:p>
        </p:txBody>
      </p:sp>
      <p:sp>
        <p:nvSpPr>
          <p:cNvPr id="20483" name="Content Placeholder 2"/>
          <p:cNvSpPr>
            <a:spLocks noGrp="1"/>
          </p:cNvSpPr>
          <p:nvPr>
            <p:ph sz="half" idx="1"/>
          </p:nvPr>
        </p:nvSpPr>
        <p:spPr>
          <a:xfrm>
            <a:off x="301625" y="1371600"/>
            <a:ext cx="4038600" cy="4681538"/>
          </a:xfrm>
        </p:spPr>
        <p:txBody>
          <a:bodyPr>
            <a:normAutofit lnSpcReduction="10000"/>
          </a:bodyPr>
          <a:lstStyle/>
          <a:p>
            <a:pPr eaLnBrk="1" hangingPunct="1">
              <a:buFont typeface="Wingdings 2" pitchFamily="-110" charset="2"/>
              <a:buNone/>
            </a:pPr>
            <a:r>
              <a:rPr lang="en-US" sz="2400" b="1"/>
              <a:t>Topic</a:t>
            </a:r>
          </a:p>
          <a:p>
            <a:pPr eaLnBrk="1" hangingPunct="1"/>
            <a:r>
              <a:rPr lang="en-US" sz="2400"/>
              <a:t>Compulsory Attendance Laws</a:t>
            </a:r>
          </a:p>
          <a:p>
            <a:pPr eaLnBrk="1" hangingPunct="1">
              <a:buFont typeface="Wingdings 2" pitchFamily="-110" charset="2"/>
              <a:buNone/>
            </a:pPr>
            <a:r>
              <a:rPr lang="en-US" sz="2400" b="1"/>
              <a:t>Ruling</a:t>
            </a:r>
          </a:p>
          <a:p>
            <a:pPr eaLnBrk="1" hangingPunct="1"/>
            <a:r>
              <a:rPr lang="en-US" sz="2400"/>
              <a:t>The U.S. Supreme Court affirmed the decision in holding that the First Amendment prohibits state action that interferes with a parent’s right to control the religious upbring of their child.</a:t>
            </a:r>
          </a:p>
        </p:txBody>
      </p:sp>
      <p:sp>
        <p:nvSpPr>
          <p:cNvPr id="20484" name="Content Placeholder 3"/>
          <p:cNvSpPr>
            <a:spLocks noGrp="1"/>
          </p:cNvSpPr>
          <p:nvPr>
            <p:ph sz="half" idx="2"/>
          </p:nvPr>
        </p:nvSpPr>
        <p:spPr>
          <a:xfrm>
            <a:off x="4800600" y="1371600"/>
            <a:ext cx="4038600" cy="4681538"/>
          </a:xfrm>
        </p:spPr>
        <p:txBody>
          <a:bodyPr>
            <a:normAutofit lnSpcReduction="10000"/>
          </a:bodyPr>
          <a:lstStyle/>
          <a:p>
            <a:pPr eaLnBrk="1" hangingPunct="1">
              <a:buFont typeface="Wingdings 2" pitchFamily="-110" charset="2"/>
              <a:buNone/>
            </a:pPr>
            <a:r>
              <a:rPr lang="en-US" b="1"/>
              <a:t>Educational Significance</a:t>
            </a:r>
          </a:p>
          <a:p>
            <a:pPr eaLnBrk="1" hangingPunct="1"/>
            <a:r>
              <a:rPr lang="en-US"/>
              <a:t>There are certain exceptions to the compulsory attendance requirements.</a:t>
            </a:r>
          </a:p>
          <a:p>
            <a:pPr eaLnBrk="1" hangingPunct="1"/>
            <a:endParaRPr lang="en-US"/>
          </a:p>
        </p:txBody>
      </p:sp>
    </p:spTree>
  </p:cSld>
  <p:clrMapOvr>
    <a:masterClrMapping/>
  </p:clrMapOvr>
</p:sld>
</file>

<file path=ppt/slides/slide1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accent3"/>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1506" name="Title 1"/>
          <p:cNvSpPr>
            <a:spLocks noGrp="1"/>
          </p:cNvSpPr>
          <p:nvPr>
            <p:ph type="title"/>
          </p:nvPr>
        </p:nvSpPr>
        <p:spPr>
          <a:xfrm>
            <a:off x="301625" y="228600"/>
            <a:ext cx="8534400" cy="758825"/>
          </a:xfrm>
        </p:spPr>
        <p:txBody>
          <a:bodyPr>
            <a:normAutofit fontScale="90000"/>
          </a:bodyPr>
          <a:lstStyle/>
          <a:p>
            <a:pPr eaLnBrk="1" hangingPunct="1"/>
            <a:r>
              <a:rPr lang="en-US"/>
              <a:t>Stevens v Chesteen</a:t>
            </a:r>
          </a:p>
        </p:txBody>
      </p:sp>
      <p:sp>
        <p:nvSpPr>
          <p:cNvPr id="3" name="Content Placeholder 2"/>
          <p:cNvSpPr>
            <a:spLocks noGrp="1"/>
          </p:cNvSpPr>
          <p:nvPr>
            <p:ph sz="half" idx="1"/>
          </p:nvPr>
        </p:nvSpPr>
        <p:spPr>
          <a:xfrm>
            <a:off x="301625" y="1371600"/>
            <a:ext cx="4038600" cy="4681538"/>
          </a:xfrm>
        </p:spPr>
        <p:txBody>
          <a:bodyPr>
            <a:normAutofit/>
          </a:bodyPr>
          <a:lstStyle/>
          <a:p>
            <a:pPr eaLnBrk="1" hangingPunct="1">
              <a:lnSpc>
                <a:spcPct val="80000"/>
              </a:lnSpc>
              <a:buFont typeface="Wingdings 2" pitchFamily="-110" charset="2"/>
              <a:buNone/>
            </a:pPr>
            <a:r>
              <a:rPr lang="en-US" sz="1900" b="1"/>
              <a:t>Topic</a:t>
            </a:r>
          </a:p>
          <a:p>
            <a:pPr eaLnBrk="1" hangingPunct="1">
              <a:lnSpc>
                <a:spcPct val="80000"/>
              </a:lnSpc>
            </a:pPr>
            <a:r>
              <a:rPr lang="en-US" sz="1900"/>
              <a:t>Does a brief absence from class constitute breach of duty of reasonable supervision.</a:t>
            </a:r>
          </a:p>
          <a:p>
            <a:pPr eaLnBrk="1" hangingPunct="1">
              <a:lnSpc>
                <a:spcPct val="80000"/>
              </a:lnSpc>
              <a:buFont typeface="Wingdings 2" pitchFamily="-110" charset="2"/>
              <a:buNone/>
            </a:pPr>
            <a:r>
              <a:rPr lang="en-US" sz="1900" b="1"/>
              <a:t>Ruling</a:t>
            </a:r>
          </a:p>
          <a:p>
            <a:pPr eaLnBrk="1" hangingPunct="1">
              <a:lnSpc>
                <a:spcPct val="80000"/>
              </a:lnSpc>
            </a:pPr>
            <a:r>
              <a:rPr lang="en-US" sz="1900"/>
              <a:t>The court ruled in favor of Chesteen noting that his absence in this situation does not breach his duty of reasonable supervision.  Teenagers like Stevens often participate in “pick-up” football games that are completely unsupervised.  This case involved a “touch” football game, and not a tackle game, thus making violent collisions involving bystanders unlikely.</a:t>
            </a:r>
          </a:p>
          <a:p>
            <a:pPr eaLnBrk="1" hangingPunct="1">
              <a:lnSpc>
                <a:spcPct val="80000"/>
              </a:lnSpc>
            </a:pPr>
            <a:endParaRPr lang="en-US" sz="1900"/>
          </a:p>
          <a:p>
            <a:pPr eaLnBrk="1" hangingPunct="1">
              <a:lnSpc>
                <a:spcPct val="80000"/>
              </a:lnSpc>
            </a:pPr>
            <a:endParaRPr lang="en-US" sz="1900"/>
          </a:p>
        </p:txBody>
      </p:sp>
      <p:sp>
        <p:nvSpPr>
          <p:cNvPr id="4" name="Content Placeholder 3"/>
          <p:cNvSpPr>
            <a:spLocks noGrp="1"/>
          </p:cNvSpPr>
          <p:nvPr>
            <p:ph sz="half" idx="2"/>
          </p:nvPr>
        </p:nvSpPr>
        <p:spPr>
          <a:xfrm>
            <a:off x="4800600" y="1371600"/>
            <a:ext cx="4038600" cy="4681538"/>
          </a:xfrm>
        </p:spPr>
        <p:txBody>
          <a:bodyPr>
            <a:normAutofit/>
          </a:bodyPr>
          <a:lstStyle/>
          <a:p>
            <a:pPr eaLnBrk="1" hangingPunct="1">
              <a:lnSpc>
                <a:spcPct val="80000"/>
              </a:lnSpc>
              <a:buFont typeface="Wingdings 2" pitchFamily="-110" charset="2"/>
              <a:buNone/>
            </a:pPr>
            <a:r>
              <a:rPr lang="en-US" sz="1900" b="1"/>
              <a:t>Education significance</a:t>
            </a:r>
            <a:endParaRPr lang="en-US" sz="1900"/>
          </a:p>
          <a:p>
            <a:pPr eaLnBrk="1" hangingPunct="1">
              <a:lnSpc>
                <a:spcPct val="80000"/>
              </a:lnSpc>
            </a:pPr>
            <a:r>
              <a:rPr lang="en-US" sz="1900"/>
              <a:t>It is important for all teachers to properly supervise student to the best of their ability.  If a child is restricted from participating in physical education class that student must be well away from any activity that could cause injury to them.  Necessary precautions for this situation should be in writing and included in the class syllabus to avoid any legal troubles.  One possible solution is moving injured student to the library to finish a written assignment about nutrition or exercise as a possible alternative while their injury heals.       </a:t>
            </a:r>
          </a:p>
          <a:p>
            <a:pPr eaLnBrk="1" hangingPunct="1">
              <a:lnSpc>
                <a:spcPct val="80000"/>
              </a:lnSpc>
            </a:pPr>
            <a:endParaRPr lang="en-US" sz="1900"/>
          </a:p>
        </p:txBody>
      </p:sp>
    </p:spTree>
  </p:cSld>
  <p:clrMapOvr>
    <a:masterClrMapping/>
  </p:clrMapOvr>
</p:sld>
</file>

<file path=ppt/slides/slide1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accent3"/>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2530" name="Title 1"/>
          <p:cNvSpPr>
            <a:spLocks noGrp="1"/>
          </p:cNvSpPr>
          <p:nvPr>
            <p:ph type="title"/>
          </p:nvPr>
        </p:nvSpPr>
        <p:spPr>
          <a:xfrm>
            <a:off x="301625" y="228600"/>
            <a:ext cx="8534400" cy="758825"/>
          </a:xfrm>
        </p:spPr>
        <p:txBody>
          <a:bodyPr>
            <a:normAutofit fontScale="90000"/>
          </a:bodyPr>
          <a:lstStyle/>
          <a:p>
            <a:pPr eaLnBrk="1" hangingPunct="1"/>
            <a:r>
              <a:rPr lang="en-US"/>
              <a:t>Cox v. York County School Dist. No. 083.</a:t>
            </a:r>
          </a:p>
        </p:txBody>
      </p:sp>
      <p:sp>
        <p:nvSpPr>
          <p:cNvPr id="22531" name="Content Placeholder 2"/>
          <p:cNvSpPr>
            <a:spLocks noGrp="1"/>
          </p:cNvSpPr>
          <p:nvPr>
            <p:ph sz="half" idx="1"/>
          </p:nvPr>
        </p:nvSpPr>
        <p:spPr>
          <a:xfrm>
            <a:off x="301625" y="1371600"/>
            <a:ext cx="4038600" cy="4681538"/>
          </a:xfrm>
        </p:spPr>
        <p:txBody>
          <a:bodyPr/>
          <a:lstStyle/>
          <a:p>
            <a:pPr eaLnBrk="1" hangingPunct="1">
              <a:buFont typeface="Wingdings 2" pitchFamily="-110" charset="2"/>
              <a:buNone/>
            </a:pPr>
            <a:r>
              <a:rPr lang="en-US" sz="1600" b="1"/>
              <a:t>Topic</a:t>
            </a:r>
          </a:p>
          <a:p>
            <a:pPr eaLnBrk="1" hangingPunct="1"/>
            <a:r>
              <a:rPr lang="en-US" sz="1600"/>
              <a:t>Termination of probationary teachers</a:t>
            </a:r>
          </a:p>
          <a:p>
            <a:pPr eaLnBrk="1" hangingPunct="1">
              <a:buFont typeface="Wingdings 2" pitchFamily="-110" charset="2"/>
              <a:buNone/>
            </a:pPr>
            <a:r>
              <a:rPr lang="en-US" sz="1600" b="1"/>
              <a:t>Ruling</a:t>
            </a:r>
          </a:p>
          <a:p>
            <a:pPr eaLnBrk="1" hangingPunct="1"/>
            <a:r>
              <a:rPr lang="en-US" sz="1600"/>
              <a:t>The school board ruled against Cox.  The district court favored Cox because the school district failed to provide Cox due process as required by law in deciding not to renew her contract.   The district court ordered the school district to reinstate her.  The school district appealed this decision.  The Nebraska Supreme Court upheld this decision.  They found that the Board did not meet the statutory requirement that Cox be evaluated at least once per semester based on actual classroom observations for an entire instructional period.</a:t>
            </a:r>
          </a:p>
          <a:p>
            <a:pPr eaLnBrk="1" hangingPunct="1"/>
            <a:endParaRPr lang="en-US"/>
          </a:p>
        </p:txBody>
      </p:sp>
      <p:sp>
        <p:nvSpPr>
          <p:cNvPr id="22532" name="Content Placeholder 3"/>
          <p:cNvSpPr>
            <a:spLocks noGrp="1"/>
          </p:cNvSpPr>
          <p:nvPr>
            <p:ph sz="half" idx="2"/>
          </p:nvPr>
        </p:nvSpPr>
        <p:spPr>
          <a:xfrm>
            <a:off x="4800600" y="1371600"/>
            <a:ext cx="4038600" cy="4681538"/>
          </a:xfrm>
        </p:spPr>
        <p:txBody>
          <a:bodyPr/>
          <a:lstStyle/>
          <a:p>
            <a:pPr eaLnBrk="1" hangingPunct="1">
              <a:buFont typeface="Wingdings 2" pitchFamily="-110" charset="2"/>
              <a:buNone/>
            </a:pPr>
            <a:r>
              <a:rPr lang="en-US" sz="2300" b="1"/>
              <a:t>Educational Significance</a:t>
            </a:r>
          </a:p>
          <a:p>
            <a:pPr eaLnBrk="1" hangingPunct="1"/>
            <a:r>
              <a:rPr lang="en-US" sz="2400"/>
              <a:t>Legal Significance for the Administrator:</a:t>
            </a:r>
          </a:p>
          <a:p>
            <a:pPr eaLnBrk="1" hangingPunct="1"/>
            <a:r>
              <a:rPr lang="en-US" sz="2400"/>
              <a:t>Follow state statutes regarding evaluation procedures</a:t>
            </a:r>
          </a:p>
          <a:p>
            <a:pPr eaLnBrk="1" hangingPunct="1"/>
            <a:r>
              <a:rPr lang="en-US" sz="2400"/>
              <a:t>Make sure to document all observations both formal and informal as well as comments.</a:t>
            </a:r>
          </a:p>
          <a:p>
            <a:pPr eaLnBrk="1" hangingPunct="1"/>
            <a:r>
              <a:rPr lang="en-US" sz="2400"/>
              <a:t>Follow district policy </a:t>
            </a:r>
          </a:p>
          <a:p>
            <a:pPr eaLnBrk="1" hangingPunct="1"/>
            <a:endParaRPr lang="en-US"/>
          </a:p>
          <a:p>
            <a:pPr eaLnBrk="1" hangingPunct="1"/>
            <a:endParaRPr lang="en-US"/>
          </a:p>
        </p:txBody>
      </p:sp>
    </p:spTree>
  </p:cSld>
  <p:clrMapOvr>
    <a:masterClrMapping/>
  </p:clrMapOvr>
</p:sld>
</file>

<file path=ppt/slides/slide1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accent3"/>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3554" name="Title 1"/>
          <p:cNvSpPr>
            <a:spLocks noGrp="1"/>
          </p:cNvSpPr>
          <p:nvPr>
            <p:ph type="title"/>
          </p:nvPr>
        </p:nvSpPr>
        <p:spPr>
          <a:xfrm>
            <a:off x="301625" y="228600"/>
            <a:ext cx="8534400" cy="758825"/>
          </a:xfrm>
        </p:spPr>
        <p:txBody>
          <a:bodyPr>
            <a:normAutofit fontScale="90000"/>
          </a:bodyPr>
          <a:lstStyle/>
          <a:p>
            <a:pPr eaLnBrk="1" hangingPunct="1"/>
            <a:r>
              <a:rPr lang="en-US"/>
              <a:t>C. Patricia Skinner v. Ogallala Public School</a:t>
            </a:r>
          </a:p>
        </p:txBody>
      </p:sp>
      <p:sp>
        <p:nvSpPr>
          <p:cNvPr id="23555" name="Content Placeholder 2"/>
          <p:cNvSpPr>
            <a:spLocks noGrp="1"/>
          </p:cNvSpPr>
          <p:nvPr>
            <p:ph sz="half" idx="1"/>
          </p:nvPr>
        </p:nvSpPr>
        <p:spPr>
          <a:xfrm>
            <a:off x="301625" y="1371600"/>
            <a:ext cx="4038600" cy="4681538"/>
          </a:xfrm>
        </p:spPr>
        <p:txBody>
          <a:bodyPr/>
          <a:lstStyle/>
          <a:p>
            <a:pPr eaLnBrk="1" hangingPunct="1">
              <a:buFont typeface="Wingdings 2" pitchFamily="-110" charset="2"/>
              <a:buNone/>
            </a:pPr>
            <a:r>
              <a:rPr lang="en-US" b="1"/>
              <a:t>Topic</a:t>
            </a:r>
            <a:endParaRPr lang="en-US"/>
          </a:p>
          <a:p>
            <a:pPr eaLnBrk="1" hangingPunct="1"/>
            <a:r>
              <a:rPr lang="en-US"/>
              <a:t>School Liability /Worker’s Compensation</a:t>
            </a:r>
          </a:p>
          <a:p>
            <a:pPr eaLnBrk="1" hangingPunct="1">
              <a:buFont typeface="Wingdings 2" pitchFamily="-110" charset="2"/>
              <a:buNone/>
            </a:pPr>
            <a:r>
              <a:rPr lang="en-US" b="1"/>
              <a:t>Ruling</a:t>
            </a:r>
          </a:p>
          <a:p>
            <a:pPr eaLnBrk="1" hangingPunct="1"/>
            <a:r>
              <a:rPr lang="en-US" sz="1800"/>
              <a:t>The Nebraska Supreme Court concluded that Skinner’s injuries did not arise in the course of her employment by the District and the Nebraska Worker’s Compensation Act did not bar her from bringing this tort action against the District.  The court supported the trial court decision that found Skinner to be an invitee.</a:t>
            </a:r>
          </a:p>
          <a:p>
            <a:pPr eaLnBrk="1" hangingPunct="1"/>
            <a:endParaRPr lang="en-US"/>
          </a:p>
        </p:txBody>
      </p:sp>
      <p:sp>
        <p:nvSpPr>
          <p:cNvPr id="23556" name="Content Placeholder 3"/>
          <p:cNvSpPr>
            <a:spLocks noGrp="1"/>
          </p:cNvSpPr>
          <p:nvPr>
            <p:ph sz="half" idx="2"/>
          </p:nvPr>
        </p:nvSpPr>
        <p:spPr>
          <a:xfrm>
            <a:off x="4800600" y="1371600"/>
            <a:ext cx="4038600" cy="4681538"/>
          </a:xfrm>
        </p:spPr>
        <p:txBody>
          <a:bodyPr/>
          <a:lstStyle/>
          <a:p>
            <a:pPr eaLnBrk="1" hangingPunct="1">
              <a:buFont typeface="Wingdings 2" pitchFamily="-110" charset="2"/>
              <a:buNone/>
            </a:pPr>
            <a:r>
              <a:rPr lang="en-US"/>
              <a:t>Educational Significance:</a:t>
            </a:r>
          </a:p>
          <a:p>
            <a:pPr eaLnBrk="1" hangingPunct="1"/>
            <a:r>
              <a:rPr lang="en-US" sz="2000"/>
              <a:t>School districts will be held liable if the grounds and schools are not safe places even in “off” school hours. School districts should post warning signs and fix any areas that would pose a threat to someone’s safety immediately if they are to not be held at least partially liable if an injury occurs on school property.</a:t>
            </a:r>
          </a:p>
          <a:p>
            <a:pPr eaLnBrk="1" hangingPunct="1">
              <a:buFont typeface="Wingdings 2" pitchFamily="-110" charset="2"/>
              <a:buNone/>
            </a:pPr>
            <a:endParaRPr lang="en-US"/>
          </a:p>
        </p:txBody>
      </p:sp>
    </p:spTree>
  </p:cSld>
  <p:clrMapOvr>
    <a:masterClrMapping/>
  </p:clrMapOvr>
</p:sld>
</file>

<file path=ppt/slides/slide1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accent3"/>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4578" name="Title 1"/>
          <p:cNvSpPr>
            <a:spLocks noGrp="1"/>
          </p:cNvSpPr>
          <p:nvPr>
            <p:ph type="title"/>
          </p:nvPr>
        </p:nvSpPr>
        <p:spPr>
          <a:xfrm>
            <a:off x="301625" y="228600"/>
            <a:ext cx="8534400" cy="758825"/>
          </a:xfrm>
        </p:spPr>
        <p:txBody>
          <a:bodyPr>
            <a:normAutofit fontScale="90000"/>
          </a:bodyPr>
          <a:lstStyle/>
          <a:p>
            <a:pPr eaLnBrk="1" hangingPunct="1"/>
            <a:r>
              <a:rPr lang="en-US"/>
              <a:t> Mitchell Crider v. Bayard City Schools.</a:t>
            </a:r>
          </a:p>
        </p:txBody>
      </p:sp>
      <p:sp>
        <p:nvSpPr>
          <p:cNvPr id="24579" name="Content Placeholder 2"/>
          <p:cNvSpPr>
            <a:spLocks noGrp="1"/>
          </p:cNvSpPr>
          <p:nvPr>
            <p:ph sz="half" idx="1"/>
          </p:nvPr>
        </p:nvSpPr>
        <p:spPr>
          <a:xfrm>
            <a:off x="301625" y="1371600"/>
            <a:ext cx="4038600" cy="4681538"/>
          </a:xfrm>
        </p:spPr>
        <p:txBody>
          <a:bodyPr/>
          <a:lstStyle/>
          <a:p>
            <a:pPr eaLnBrk="1" hangingPunct="1">
              <a:buFont typeface="Wingdings 2" pitchFamily="-110" charset="2"/>
              <a:buNone/>
            </a:pPr>
            <a:r>
              <a:rPr lang="en-US" sz="1600" b="1"/>
              <a:t>Topic</a:t>
            </a:r>
            <a:r>
              <a:rPr lang="en-US" sz="1600"/>
              <a:t> </a:t>
            </a:r>
          </a:p>
          <a:p>
            <a:pPr eaLnBrk="1" hangingPunct="1"/>
            <a:r>
              <a:rPr lang="en-US" sz="1600"/>
              <a:t>Physical Therapy / Special Education</a:t>
            </a:r>
            <a:endParaRPr lang="en-US" sz="1600" b="1"/>
          </a:p>
          <a:p>
            <a:pPr eaLnBrk="1" hangingPunct="1"/>
            <a:r>
              <a:rPr lang="en-US" sz="1600" b="1"/>
              <a:t>Ruling</a:t>
            </a:r>
          </a:p>
          <a:p>
            <a:pPr eaLnBrk="1" hangingPunct="1"/>
            <a:r>
              <a:rPr lang="en-US" sz="1400"/>
              <a:t>The trial court dismissed the action. On review, the court reversed the judgment of the trial court. With regard to the physical therapy provider, the court held that the parents had, in fact, stated a cause of action. The court explained that once it undertook the contract to provide the child with services, the physical therapy provider had an obligation to provide those services with reasonable care. As to the school district, however, the court agreed with the trial court's conclusion that the school district's failure to monitor the physical therapy provider was not actionable.</a:t>
            </a:r>
          </a:p>
        </p:txBody>
      </p:sp>
      <p:sp>
        <p:nvSpPr>
          <p:cNvPr id="24580" name="Content Placeholder 3"/>
          <p:cNvSpPr>
            <a:spLocks noGrp="1"/>
          </p:cNvSpPr>
          <p:nvPr>
            <p:ph sz="half" idx="2"/>
          </p:nvPr>
        </p:nvSpPr>
        <p:spPr>
          <a:xfrm>
            <a:off x="4800600" y="1371600"/>
            <a:ext cx="4038600" cy="4681538"/>
          </a:xfrm>
        </p:spPr>
        <p:txBody>
          <a:bodyPr/>
          <a:lstStyle/>
          <a:p>
            <a:pPr eaLnBrk="1" hangingPunct="1">
              <a:buFont typeface="Wingdings 2" pitchFamily="-110" charset="2"/>
              <a:buNone/>
            </a:pPr>
            <a:r>
              <a:rPr lang="en-US" sz="1800" b="1"/>
              <a:t>Education Significance:</a:t>
            </a:r>
            <a:endParaRPr lang="en-US" sz="1800"/>
          </a:p>
          <a:p>
            <a:pPr eaLnBrk="1" hangingPunct="1"/>
            <a:r>
              <a:rPr lang="en-US" sz="1800"/>
              <a:t>A free appropriate public education requires that each handicapped child be provided with personalized instruction with  support services to permit the child to benefit educationally from that instruction, which instruction and services must be provided at public expense, must meet the state's educational standards, must approximate the grade levels used in the state's regular education, and must comply with the child's individualized educational program.</a:t>
            </a:r>
          </a:p>
        </p:txBody>
      </p:sp>
    </p:spTree>
  </p:cSld>
  <p:clrMapOvr>
    <a:masterClrMapping/>
  </p:clrMapOvr>
</p:sld>
</file>

<file path=ppt/slides/slide1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accent3"/>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5602" name="Title 1"/>
          <p:cNvSpPr>
            <a:spLocks noGrp="1"/>
          </p:cNvSpPr>
          <p:nvPr>
            <p:ph type="title"/>
          </p:nvPr>
        </p:nvSpPr>
        <p:spPr>
          <a:xfrm>
            <a:off x="301625" y="228600"/>
            <a:ext cx="8534400" cy="758825"/>
          </a:xfrm>
        </p:spPr>
        <p:txBody>
          <a:bodyPr>
            <a:normAutofit fontScale="90000"/>
          </a:bodyPr>
          <a:lstStyle/>
          <a:p>
            <a:pPr eaLnBrk="1" hangingPunct="1"/>
            <a:r>
              <a:rPr lang="en-US"/>
              <a:t>Norman v. Ogallala Public School. </a:t>
            </a:r>
          </a:p>
        </p:txBody>
      </p:sp>
      <p:sp>
        <p:nvSpPr>
          <p:cNvPr id="25603" name="Content Placeholder 2"/>
          <p:cNvSpPr>
            <a:spLocks noGrp="1"/>
          </p:cNvSpPr>
          <p:nvPr>
            <p:ph sz="half" idx="1"/>
          </p:nvPr>
        </p:nvSpPr>
        <p:spPr>
          <a:xfrm>
            <a:off x="301625" y="1371600"/>
            <a:ext cx="4038600" cy="4681538"/>
          </a:xfrm>
        </p:spPr>
        <p:txBody>
          <a:bodyPr>
            <a:normAutofit lnSpcReduction="10000"/>
          </a:bodyPr>
          <a:lstStyle/>
          <a:p>
            <a:pPr eaLnBrk="1" hangingPunct="1">
              <a:buFont typeface="Wingdings 2" pitchFamily="-110" charset="2"/>
              <a:buNone/>
            </a:pPr>
            <a:r>
              <a:rPr lang="en-US" b="1"/>
              <a:t>Topic </a:t>
            </a:r>
          </a:p>
          <a:p>
            <a:pPr eaLnBrk="1" hangingPunct="1"/>
            <a:r>
              <a:rPr lang="en-US"/>
              <a:t> Proper Instruction and Safety Issues</a:t>
            </a:r>
          </a:p>
          <a:p>
            <a:pPr eaLnBrk="1" hangingPunct="1">
              <a:buFont typeface="Wingdings 2" pitchFamily="-110" charset="2"/>
              <a:buNone/>
            </a:pPr>
            <a:r>
              <a:rPr lang="en-US" b="1"/>
              <a:t>Ruling</a:t>
            </a:r>
          </a:p>
          <a:p>
            <a:pPr eaLnBrk="1" hangingPunct="1"/>
            <a:r>
              <a:rPr lang="en-US" sz="1600"/>
              <a:t>Damages</a:t>
            </a:r>
            <a:br>
              <a:rPr lang="en-US" sz="1600"/>
            </a:br>
            <a:r>
              <a:rPr lang="en-US" sz="1600"/>
              <a:t> The trial courts award of $342,290.80 in damages. School District Appealed:  The school claims the damages are excessive because Christopher has completely recovered from his injuries, has no limitations on his range of motion or his activities, and it is unlikely that he will incur future medical expenses. </a:t>
            </a:r>
          </a:p>
        </p:txBody>
      </p:sp>
      <p:sp>
        <p:nvSpPr>
          <p:cNvPr id="25604" name="Content Placeholder 3"/>
          <p:cNvSpPr>
            <a:spLocks noGrp="1"/>
          </p:cNvSpPr>
          <p:nvPr>
            <p:ph sz="half" idx="2"/>
          </p:nvPr>
        </p:nvSpPr>
        <p:spPr>
          <a:xfrm>
            <a:off x="4800600" y="1371600"/>
            <a:ext cx="4038600" cy="4681538"/>
          </a:xfrm>
        </p:spPr>
        <p:txBody>
          <a:bodyPr>
            <a:normAutofit lnSpcReduction="10000"/>
          </a:bodyPr>
          <a:lstStyle/>
          <a:p>
            <a:pPr eaLnBrk="1" hangingPunct="1">
              <a:buFont typeface="Wingdings 2" pitchFamily="-110" charset="2"/>
              <a:buNone/>
            </a:pPr>
            <a:r>
              <a:rPr lang="en-US" sz="1800"/>
              <a:t>     However, the record contains extensive evidence, including both testimony and photographs, demonstrating the pain that Christopher endured and the permanent scarring resulting from the burns. In addition to the pain Christopher endured, Christopher’s parents incurred medical bills in the amount of $44,614.54 as a direct result of Christopher’s injuries. The award of damages was not so excessive as to be the result of passion, prejudice, mistake, or some other means not apparent in the record. </a:t>
            </a:r>
            <a:r>
              <a:rPr lang="en-US" sz="2800"/>
              <a:t/>
            </a:r>
            <a:br>
              <a:rPr lang="en-US" sz="2800"/>
            </a:br>
            <a:endParaRPr lang="en-US"/>
          </a:p>
        </p:txBody>
      </p:sp>
    </p:spTree>
  </p:cSld>
  <p:clrMapOvr>
    <a:masterClrMapping/>
  </p:clrMapOvr>
</p:sld>
</file>

<file path=ppt/slides/slide1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accent3"/>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6626" name="Title 1"/>
          <p:cNvSpPr>
            <a:spLocks noGrp="1"/>
          </p:cNvSpPr>
          <p:nvPr>
            <p:ph type="title"/>
          </p:nvPr>
        </p:nvSpPr>
        <p:spPr>
          <a:xfrm>
            <a:off x="301625" y="228600"/>
            <a:ext cx="8534400" cy="758825"/>
          </a:xfrm>
        </p:spPr>
        <p:txBody>
          <a:bodyPr>
            <a:normAutofit fontScale="90000"/>
          </a:bodyPr>
          <a:lstStyle/>
          <a:p>
            <a:r>
              <a:rPr lang="en-US"/>
              <a:t>Norman v. Ogallala Public School. Cont’d</a:t>
            </a:r>
          </a:p>
        </p:txBody>
      </p:sp>
      <p:sp>
        <p:nvSpPr>
          <p:cNvPr id="26627" name="Content Placeholder 2"/>
          <p:cNvSpPr>
            <a:spLocks noGrp="1"/>
          </p:cNvSpPr>
          <p:nvPr>
            <p:ph sz="half" idx="1"/>
          </p:nvPr>
        </p:nvSpPr>
        <p:spPr>
          <a:xfrm>
            <a:off x="301625" y="1371600"/>
            <a:ext cx="4038600" cy="4681538"/>
          </a:xfrm>
        </p:spPr>
        <p:txBody>
          <a:bodyPr/>
          <a:lstStyle/>
          <a:p>
            <a:pPr>
              <a:buFont typeface="Wingdings 2" pitchFamily="-110" charset="2"/>
              <a:buNone/>
            </a:pPr>
            <a:r>
              <a:rPr lang="en-US" b="1"/>
              <a:t>Ruling</a:t>
            </a:r>
          </a:p>
          <a:p>
            <a:r>
              <a:rPr lang="en-US"/>
              <a:t>Appeal from the District Court for Keith County: John P. Murphy, Judge. Affirmed</a:t>
            </a:r>
          </a:p>
        </p:txBody>
      </p:sp>
      <p:sp>
        <p:nvSpPr>
          <p:cNvPr id="26628" name="Content Placeholder 3"/>
          <p:cNvSpPr>
            <a:spLocks noGrp="1"/>
          </p:cNvSpPr>
          <p:nvPr>
            <p:ph sz="half" idx="2"/>
          </p:nvPr>
        </p:nvSpPr>
        <p:spPr>
          <a:xfrm>
            <a:off x="4800600" y="1371600"/>
            <a:ext cx="4038600" cy="4681538"/>
          </a:xfrm>
        </p:spPr>
        <p:txBody>
          <a:bodyPr/>
          <a:lstStyle/>
          <a:p>
            <a:pPr eaLnBrk="1" hangingPunct="1">
              <a:buFont typeface="Wingdings 2" pitchFamily="-110" charset="2"/>
              <a:buNone/>
            </a:pPr>
            <a:r>
              <a:rPr lang="en-US" sz="2300" b="1"/>
              <a:t>Educational Significance</a:t>
            </a:r>
          </a:p>
          <a:p>
            <a:pPr eaLnBrk="1" hangingPunct="1"/>
            <a:r>
              <a:rPr lang="en-US" sz="2300"/>
              <a:t>Proper instruction and Safety must take precedence over everything.  The district must insure that the students and staff are properly educated to any dangers of and activity.  All safety precautions must be taken or the activity should not take place.</a:t>
            </a:r>
          </a:p>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170" name="Picture 4" descr="http://tbn0.google.com/images?q=tbn:J50M7FHvdr8NIM:http://clipart.peirceinternet.com/png/schoolhouse1.png">
            <a:hlinkClick r:id="rId3"/>
          </p:cNvPr>
          <p:cNvPicPr>
            <a:picLocks noChangeAspect="1" noChangeArrowheads="1"/>
          </p:cNvPicPr>
          <p:nvPr/>
        </p:nvPicPr>
        <p:blipFill>
          <a:blip r:embed="rId4"/>
          <a:srcRect/>
          <a:stretch>
            <a:fillRect/>
          </a:stretch>
        </p:blipFill>
        <p:spPr bwMode="auto">
          <a:xfrm>
            <a:off x="7991475" y="4648200"/>
            <a:ext cx="1152525" cy="1057275"/>
          </a:xfrm>
          <a:prstGeom prst="rect">
            <a:avLst/>
          </a:prstGeom>
          <a:noFill/>
          <a:ln w="9525">
            <a:noFill/>
            <a:miter lim="800000"/>
            <a:headEnd/>
            <a:tailEnd/>
          </a:ln>
        </p:spPr>
      </p:pic>
      <p:sp>
        <p:nvSpPr>
          <p:cNvPr id="7171" name="Rectangle 1"/>
          <p:cNvSpPr>
            <a:spLocks noChangeArrowheads="1"/>
          </p:cNvSpPr>
          <p:nvPr/>
        </p:nvSpPr>
        <p:spPr bwMode="auto">
          <a:xfrm>
            <a:off x="457200" y="762000"/>
            <a:ext cx="8458200" cy="1200150"/>
          </a:xfrm>
          <a:prstGeom prst="rect">
            <a:avLst/>
          </a:prstGeom>
          <a:noFill/>
          <a:ln w="9525">
            <a:noFill/>
            <a:miter lim="800000"/>
            <a:headEnd/>
            <a:tailEnd/>
          </a:ln>
        </p:spPr>
        <p:txBody>
          <a:bodyPr>
            <a:prstTxWarp prst="textNoShape">
              <a:avLst/>
            </a:prstTxWarp>
            <a:spAutoFit/>
          </a:bodyPr>
          <a:lstStyle/>
          <a:p>
            <a:r>
              <a:rPr lang="en-US"/>
              <a:t>Although </a:t>
            </a:r>
            <a:r>
              <a:rPr lang="en-US" b="1" i="1" u="sng"/>
              <a:t>public schools may teach about religious holidays</a:t>
            </a:r>
            <a:r>
              <a:rPr lang="en-US"/>
              <a:t>, including their religious aspects, and may celebrate the secular aspects of holidays, </a:t>
            </a:r>
            <a:r>
              <a:rPr lang="en-US" b="1" i="1" u="sng"/>
              <a:t>schools may not observe holidays as religious events</a:t>
            </a:r>
            <a:r>
              <a:rPr lang="en-US"/>
              <a:t> or promote such observance by students.</a:t>
            </a:r>
          </a:p>
        </p:txBody>
      </p:sp>
      <p:sp>
        <p:nvSpPr>
          <p:cNvPr id="3" name="Rectangle 2"/>
          <p:cNvSpPr/>
          <p:nvPr/>
        </p:nvSpPr>
        <p:spPr>
          <a:xfrm>
            <a:off x="533400" y="304800"/>
            <a:ext cx="2354263" cy="369888"/>
          </a:xfrm>
          <a:prstGeom prst="rect">
            <a:avLst/>
          </a:prstGeom>
        </p:spPr>
        <p:txBody>
          <a:bodyPr wrap="none">
            <a:prstTxWarp prst="textNoShape">
              <a:avLst/>
            </a:prstTxWarp>
            <a:spAutoFit/>
          </a:bodyPr>
          <a:lstStyle/>
          <a:p>
            <a:r>
              <a:rPr lang="en-US">
                <a:solidFill>
                  <a:srgbClr val="FFFF1A"/>
                </a:solidFill>
              </a:rPr>
              <a:t>8.  Religious Holidays</a:t>
            </a:r>
            <a:endParaRPr lang="en-GB">
              <a:solidFill>
                <a:srgbClr val="FFFF1A"/>
              </a:solidFill>
            </a:endParaRPr>
          </a:p>
        </p:txBody>
      </p:sp>
      <p:sp>
        <p:nvSpPr>
          <p:cNvPr id="7173" name="Rectangle 3"/>
          <p:cNvSpPr>
            <a:spLocks noChangeArrowheads="1"/>
          </p:cNvSpPr>
          <p:nvPr/>
        </p:nvSpPr>
        <p:spPr bwMode="auto">
          <a:xfrm>
            <a:off x="533400" y="2551113"/>
            <a:ext cx="8305800" cy="923925"/>
          </a:xfrm>
          <a:prstGeom prst="rect">
            <a:avLst/>
          </a:prstGeom>
          <a:noFill/>
          <a:ln w="9525">
            <a:noFill/>
            <a:miter lim="800000"/>
            <a:headEnd/>
            <a:tailEnd/>
          </a:ln>
        </p:spPr>
        <p:txBody>
          <a:bodyPr>
            <a:prstTxWarp prst="textNoShape">
              <a:avLst/>
            </a:prstTxWarp>
            <a:spAutoFit/>
          </a:bodyPr>
          <a:lstStyle/>
          <a:p>
            <a:r>
              <a:rPr lang="en-US"/>
              <a:t>Subject to applicable State laws, </a:t>
            </a:r>
            <a:r>
              <a:rPr lang="en-US" b="1" i="1" u="sng"/>
              <a:t>School Boards may allow religious instruction off school property.</a:t>
            </a:r>
            <a:r>
              <a:rPr lang="en-US"/>
              <a:t>  If allowed, schools may not encourage or discourage participation or penalize those who do attend.</a:t>
            </a:r>
          </a:p>
        </p:txBody>
      </p:sp>
      <p:sp>
        <p:nvSpPr>
          <p:cNvPr id="5" name="Rectangle 4"/>
          <p:cNvSpPr/>
          <p:nvPr/>
        </p:nvSpPr>
        <p:spPr>
          <a:xfrm>
            <a:off x="609600" y="2133600"/>
            <a:ext cx="4432300" cy="369888"/>
          </a:xfrm>
          <a:prstGeom prst="rect">
            <a:avLst/>
          </a:prstGeom>
        </p:spPr>
        <p:txBody>
          <a:bodyPr wrap="none">
            <a:prstTxWarp prst="textNoShape">
              <a:avLst/>
            </a:prstTxWarp>
            <a:spAutoFit/>
          </a:bodyPr>
          <a:lstStyle/>
          <a:p>
            <a:r>
              <a:rPr lang="en-US">
                <a:solidFill>
                  <a:srgbClr val="FFFF1A"/>
                </a:solidFill>
              </a:rPr>
              <a:t>9. Released Time for Religious Instruction</a:t>
            </a:r>
            <a:endParaRPr lang="en-GB">
              <a:solidFill>
                <a:srgbClr val="FFFF1A"/>
              </a:solidFill>
            </a:endParaRPr>
          </a:p>
        </p:txBody>
      </p:sp>
      <p:sp>
        <p:nvSpPr>
          <p:cNvPr id="7175" name="Rectangle 5"/>
          <p:cNvSpPr>
            <a:spLocks noChangeArrowheads="1"/>
          </p:cNvSpPr>
          <p:nvPr/>
        </p:nvSpPr>
        <p:spPr bwMode="auto">
          <a:xfrm>
            <a:off x="533400" y="4419600"/>
            <a:ext cx="8229600" cy="839788"/>
          </a:xfrm>
          <a:prstGeom prst="rect">
            <a:avLst/>
          </a:prstGeom>
          <a:noFill/>
          <a:ln w="9525">
            <a:noFill/>
            <a:miter lim="800000"/>
            <a:headEnd/>
            <a:tailEnd/>
          </a:ln>
        </p:spPr>
        <p:txBody>
          <a:bodyPr>
            <a:prstTxWarp prst="textNoShape">
              <a:avLst/>
            </a:prstTxWarp>
            <a:spAutoFit/>
          </a:bodyPr>
          <a:lstStyle/>
          <a:p>
            <a:pPr>
              <a:lnSpc>
                <a:spcPct val="90000"/>
              </a:lnSpc>
            </a:pPr>
            <a:r>
              <a:rPr lang="en-US"/>
              <a:t>Generally, if secondary public schools have a </a:t>
            </a:r>
            <a:r>
              <a:rPr lang="en-US" b="1" i="1" u="sng"/>
              <a:t>limited open forum</a:t>
            </a:r>
            <a:r>
              <a:rPr lang="en-US"/>
              <a:t>, (allows non-curriculum clubs to meet), the school must allow religious groups the same access to the school media, (PA system, school newspaper, bulletin board).</a:t>
            </a:r>
          </a:p>
        </p:txBody>
      </p:sp>
      <p:sp>
        <p:nvSpPr>
          <p:cNvPr id="7" name="Rectangle 6"/>
          <p:cNvSpPr/>
          <p:nvPr/>
        </p:nvSpPr>
        <p:spPr>
          <a:xfrm>
            <a:off x="533400" y="3733800"/>
            <a:ext cx="3167063" cy="369888"/>
          </a:xfrm>
          <a:prstGeom prst="rect">
            <a:avLst/>
          </a:prstGeom>
        </p:spPr>
        <p:txBody>
          <a:bodyPr wrap="none">
            <a:prstTxWarp prst="textNoShape">
              <a:avLst/>
            </a:prstTxWarp>
            <a:spAutoFit/>
          </a:bodyPr>
          <a:lstStyle/>
          <a:p>
            <a:r>
              <a:rPr lang="en-US">
                <a:solidFill>
                  <a:srgbClr val="FFFF1A"/>
                </a:solidFill>
              </a:rPr>
              <a:t>10.  Federal Equal Access Act</a:t>
            </a:r>
            <a:endParaRPr lang="en-GB">
              <a:solidFill>
                <a:srgbClr val="FFFF1A"/>
              </a:solidFill>
            </a:endParaRPr>
          </a:p>
        </p:txBody>
      </p:sp>
      <p:pic>
        <p:nvPicPr>
          <p:cNvPr id="7177" name="Picture 2" descr="http://tbn0.google.com/images?q=tbn:mK8Yl1MTUiuAAM:http://www.easymilano.com/wp/wp-content/uploads/2009/04/us-flag.jpg">
            <a:hlinkClick r:id="rId5"/>
          </p:cNvPr>
          <p:cNvPicPr>
            <a:picLocks noChangeAspect="1" noChangeArrowheads="1"/>
          </p:cNvPicPr>
          <p:nvPr/>
        </p:nvPicPr>
        <p:blipFill>
          <a:blip r:embed="rId6"/>
          <a:srcRect/>
          <a:stretch>
            <a:fillRect/>
          </a:stretch>
        </p:blipFill>
        <p:spPr bwMode="auto">
          <a:xfrm>
            <a:off x="4419600" y="5562600"/>
            <a:ext cx="1181100" cy="885825"/>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r>
              <a:rPr lang="en-US" sz="4000"/>
              <a:t>Students, the Law and Public Schools</a:t>
            </a:r>
          </a:p>
        </p:txBody>
      </p:sp>
      <p:pic>
        <p:nvPicPr>
          <p:cNvPr id="2051" name="Picture 2" descr="C:\Users\Gary\AppData\Local\Microsoft\Windows\Temporary Internet Files\Content.IE5\Q5PSU1C5\MPj04394400000[1].jpg"/>
          <p:cNvPicPr>
            <a:picLocks noGrp="1" noChangeAspect="1" noChangeArrowheads="1"/>
          </p:cNvPicPr>
          <p:nvPr>
            <p:ph idx="1"/>
          </p:nvPr>
        </p:nvPicPr>
        <p:blipFill>
          <a:blip r:embed="rId3"/>
          <a:srcRect/>
          <a:stretch>
            <a:fillRect/>
          </a:stretch>
        </p:blipFill>
        <p:spPr>
          <a:xfrm>
            <a:off x="1371600" y="1717675"/>
            <a:ext cx="6400800" cy="4291013"/>
          </a:xfrm>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1"/>
        </a:solidFill>
        <a:effectLst/>
      </p:bgPr>
    </p:bg>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a:t>REASONABLENESS</a:t>
            </a:r>
          </a:p>
        </p:txBody>
      </p:sp>
      <p:sp>
        <p:nvSpPr>
          <p:cNvPr id="3" name="Content Placeholder 2"/>
          <p:cNvSpPr>
            <a:spLocks noGrp="1"/>
          </p:cNvSpPr>
          <p:nvPr>
            <p:ph idx="1"/>
          </p:nvPr>
        </p:nvSpPr>
        <p:spPr/>
        <p:txBody>
          <a:bodyPr>
            <a:normAutofit/>
          </a:bodyPr>
          <a:lstStyle/>
          <a:p>
            <a:pPr eaLnBrk="1" hangingPunct="1">
              <a:lnSpc>
                <a:spcPct val="90000"/>
              </a:lnSpc>
              <a:buFont typeface="Arial" pitchFamily="-110" charset="0"/>
              <a:buNone/>
            </a:pPr>
            <a:r>
              <a:rPr lang="en-US"/>
              <a:t>Administrators must adopt defensible school polices, provide explicit discipline guidelines, ensure parent understanding, and ensure that due process is provided.</a:t>
            </a:r>
          </a:p>
          <a:p>
            <a:pPr eaLnBrk="1" hangingPunct="1">
              <a:lnSpc>
                <a:spcPct val="90000"/>
              </a:lnSpc>
              <a:buFont typeface="Arial" pitchFamily="-110" charset="0"/>
              <a:buNone/>
            </a:pPr>
            <a:r>
              <a:rPr lang="en-US"/>
              <a:t>Essex (2008) states, “Generally, rules are deemed to be reasonable if they are necessary to maintain an orderly and peaceful school environment and advance the educational process (p.48)”</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1"/>
        </a:solidFill>
        <a:effectLst/>
      </p:bgPr>
    </p:bg>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a:t>“in loco parentis”</a:t>
            </a:r>
          </a:p>
        </p:txBody>
      </p:sp>
      <p:sp>
        <p:nvSpPr>
          <p:cNvPr id="4099" name="Content Placeholder 2"/>
          <p:cNvSpPr>
            <a:spLocks noGrp="1"/>
          </p:cNvSpPr>
          <p:nvPr>
            <p:ph idx="1"/>
          </p:nvPr>
        </p:nvSpPr>
        <p:spPr/>
        <p:txBody>
          <a:bodyPr/>
          <a:lstStyle/>
          <a:p>
            <a:pPr eaLnBrk="1" hangingPunct="1"/>
            <a:r>
              <a:rPr lang="en-US"/>
              <a:t>Essex (1999), “While in loco parentis gives school officials latitude to exert authority over students under their supervision, it is not a license to act in an arbitrary or capricious manner. The constitutional rights of students must be respected. The exercise of in loco parentis is limited to school matters involving academics and discipline. Areas outside of these two are reserved to parents.”		</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1"/>
        </a:solid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a:t>Freedom of Expression</a:t>
            </a:r>
          </a:p>
        </p:txBody>
      </p:sp>
      <p:sp>
        <p:nvSpPr>
          <p:cNvPr id="3" name="Content Placeholder 2"/>
          <p:cNvSpPr>
            <a:spLocks noGrp="1"/>
          </p:cNvSpPr>
          <p:nvPr>
            <p:ph idx="1"/>
          </p:nvPr>
        </p:nvSpPr>
        <p:spPr/>
        <p:txBody>
          <a:bodyPr>
            <a:normAutofit/>
          </a:bodyPr>
          <a:lstStyle/>
          <a:p>
            <a:pPr eaLnBrk="1" hangingPunct="1">
              <a:lnSpc>
                <a:spcPct val="90000"/>
              </a:lnSpc>
            </a:pPr>
            <a:r>
              <a:rPr lang="en-US" sz="2200"/>
              <a:t>The First Amendment to the U.S. Constitution states, “Congress shall make no law…abridging the freedom of speech, or of press or of the rights of peoples to peacefully assemble.”</a:t>
            </a:r>
          </a:p>
          <a:p>
            <a:pPr eaLnBrk="1" hangingPunct="1">
              <a:lnSpc>
                <a:spcPct val="90000"/>
              </a:lnSpc>
            </a:pPr>
            <a:r>
              <a:rPr lang="en-US" sz="2200"/>
              <a:t>The Supreme Court in the landmark Tinker case established that students are entitled to all First Amendment guarantees stating:</a:t>
            </a:r>
          </a:p>
          <a:p>
            <a:pPr eaLnBrk="1" hangingPunct="1">
              <a:lnSpc>
                <a:spcPct val="90000"/>
              </a:lnSpc>
              <a:buFont typeface="Arial" pitchFamily="-110" charset="0"/>
              <a:buNone/>
            </a:pPr>
            <a:r>
              <a:rPr lang="en-US" sz="2200"/>
              <a:t>	</a:t>
            </a:r>
            <a:r>
              <a:rPr lang="en-US" sz="2200" i="1"/>
              <a:t>School officials do not possess absolute authority over their students.  Students in school as well as out of school are “persons” under our Constitution.  They possess fundamental rights which the State must respect…In our system, students may not be regarded as closed-circuit recipients of only that which the state chooses to communicate.  They may not be confined to the expression of those sentiments that are officially approved.  In the absence of a specific showing of constitutionally valid reasons to regulate their speed, students are entitled to freedom of expression of their views.</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1"/>
        </a:solidFill>
        <a:effectLst/>
      </p:bgPr>
    </p:bg>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a:t>Freedom of Expression</a:t>
            </a:r>
          </a:p>
        </p:txBody>
      </p:sp>
      <p:sp>
        <p:nvSpPr>
          <p:cNvPr id="6147" name="Content Placeholder 2"/>
          <p:cNvSpPr>
            <a:spLocks noGrp="1"/>
          </p:cNvSpPr>
          <p:nvPr>
            <p:ph idx="1"/>
          </p:nvPr>
        </p:nvSpPr>
        <p:spPr/>
        <p:txBody>
          <a:bodyPr/>
          <a:lstStyle/>
          <a:p>
            <a:pPr eaLnBrk="1" hangingPunct="1"/>
            <a:r>
              <a:rPr lang="en-US" sz="2400"/>
              <a:t>“School official may restrict freedom of expression where there is evidence of material and substantial disruption, indecent or offensive speech, violation of school rules, destruction of school property, or disregard for authority.  In each case, student must be provided minimal due process before any punitive action is taken.”</a:t>
            </a:r>
          </a:p>
          <a:p>
            <a:pPr eaLnBrk="1" hangingPunct="1"/>
            <a:r>
              <a:rPr lang="en-US" sz="2400"/>
              <a:t>The First Amendment directly impacts: protests and demonstrations, school-sponsored newspapers, nonschool-sponsored student publications, dress and appearance and controversial slogans.</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1"/>
        </a:solidFill>
        <a:effectLst/>
      </p:bgPr>
    </p:bg>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a:t>Court Decisions to Consider</a:t>
            </a:r>
          </a:p>
        </p:txBody>
      </p:sp>
      <p:sp>
        <p:nvSpPr>
          <p:cNvPr id="7171" name="Content Placeholder 2"/>
          <p:cNvSpPr>
            <a:spLocks noGrp="1"/>
          </p:cNvSpPr>
          <p:nvPr>
            <p:ph sz="half" idx="1"/>
          </p:nvPr>
        </p:nvSpPr>
        <p:spPr/>
        <p:txBody>
          <a:bodyPr/>
          <a:lstStyle/>
          <a:p>
            <a:pPr eaLnBrk="1" hangingPunct="1"/>
            <a:r>
              <a:rPr lang="en-US"/>
              <a:t>Tinker vs. Des Moines ISD</a:t>
            </a:r>
          </a:p>
          <a:p>
            <a:pPr eaLnBrk="1" hangingPunct="1"/>
            <a:endParaRPr lang="en-US"/>
          </a:p>
          <a:p>
            <a:pPr eaLnBrk="1" hangingPunct="1"/>
            <a:r>
              <a:rPr lang="en-US"/>
              <a:t>Bethel vs. Fraser</a:t>
            </a:r>
          </a:p>
          <a:p>
            <a:pPr eaLnBrk="1" hangingPunct="1"/>
            <a:endParaRPr lang="en-US"/>
          </a:p>
          <a:p>
            <a:pPr eaLnBrk="1" hangingPunct="1"/>
            <a:r>
              <a:rPr lang="en-US"/>
              <a:t>Hazelwood v. Kuhlmeier</a:t>
            </a:r>
          </a:p>
        </p:txBody>
      </p:sp>
      <p:pic>
        <p:nvPicPr>
          <p:cNvPr id="7172" name="Picture 2" descr="C:\Users\Gary\AppData\Local\Microsoft\Windows\Temporary Internet Files\Content.IE5\DLVYAG4R\MCj04413940000[1].png"/>
          <p:cNvPicPr>
            <a:picLocks noGrp="1" noChangeAspect="1" noChangeArrowheads="1"/>
          </p:cNvPicPr>
          <p:nvPr>
            <p:ph sz="half" idx="2"/>
          </p:nvPr>
        </p:nvPicPr>
        <p:blipFill>
          <a:blip r:embed="rId3"/>
          <a:srcRect/>
          <a:stretch>
            <a:fillRect/>
          </a:stretch>
        </p:blipFill>
        <p:spPr>
          <a:xfrm>
            <a:off x="5295900" y="2490788"/>
            <a:ext cx="2743200" cy="2743200"/>
          </a:xfrm>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1"/>
        </a:solidFill>
        <a:effectLst/>
      </p:bgPr>
    </p:bg>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a:t>The Fourth Amendment</a:t>
            </a:r>
          </a:p>
        </p:txBody>
      </p:sp>
      <p:sp>
        <p:nvSpPr>
          <p:cNvPr id="3" name="Content Placeholder 2"/>
          <p:cNvSpPr>
            <a:spLocks noGrp="1"/>
          </p:cNvSpPr>
          <p:nvPr>
            <p:ph sz="half" idx="1"/>
          </p:nvPr>
        </p:nvSpPr>
        <p:spPr/>
        <p:txBody>
          <a:bodyPr>
            <a:normAutofit/>
          </a:bodyPr>
          <a:lstStyle/>
          <a:p>
            <a:pPr eaLnBrk="1" hangingPunct="1">
              <a:lnSpc>
                <a:spcPct val="90000"/>
              </a:lnSpc>
              <a:buFont typeface="Arial" pitchFamily="-110" charset="0"/>
              <a:buNone/>
            </a:pPr>
            <a:r>
              <a:rPr lang="en-US" b="1" i="1"/>
              <a:t>Does the 4th Amendment apply to students in public schools?</a:t>
            </a:r>
          </a:p>
          <a:p>
            <a:pPr eaLnBrk="1" hangingPunct="1">
              <a:lnSpc>
                <a:spcPct val="90000"/>
              </a:lnSpc>
            </a:pPr>
            <a:r>
              <a:rPr lang="en-US"/>
              <a:t>No unreasonable search/seizure</a:t>
            </a:r>
          </a:p>
          <a:p>
            <a:pPr eaLnBrk="1" hangingPunct="1">
              <a:lnSpc>
                <a:spcPct val="90000"/>
              </a:lnSpc>
            </a:pPr>
            <a:r>
              <a:rPr lang="en-US"/>
              <a:t>Probable cause</a:t>
            </a:r>
          </a:p>
          <a:p>
            <a:pPr eaLnBrk="1" hangingPunct="1">
              <a:lnSpc>
                <a:spcPct val="90000"/>
              </a:lnSpc>
            </a:pPr>
            <a:r>
              <a:rPr lang="en-US"/>
              <a:t>Particularity</a:t>
            </a:r>
          </a:p>
          <a:p>
            <a:pPr eaLnBrk="1" hangingPunct="1">
              <a:lnSpc>
                <a:spcPct val="90000"/>
              </a:lnSpc>
            </a:pPr>
            <a:r>
              <a:rPr lang="en-US"/>
              <a:t> Warrants</a:t>
            </a:r>
          </a:p>
          <a:p>
            <a:pPr eaLnBrk="1" hangingPunct="1">
              <a:lnSpc>
                <a:spcPct val="90000"/>
              </a:lnSpc>
            </a:pPr>
            <a:endParaRPr lang="en-US"/>
          </a:p>
        </p:txBody>
      </p:sp>
      <p:sp>
        <p:nvSpPr>
          <p:cNvPr id="4" name="Content Placeholder 3"/>
          <p:cNvSpPr>
            <a:spLocks noGrp="1"/>
          </p:cNvSpPr>
          <p:nvPr>
            <p:ph sz="half" idx="2"/>
          </p:nvPr>
        </p:nvSpPr>
        <p:spPr/>
        <p:txBody>
          <a:bodyPr>
            <a:normAutofit/>
          </a:bodyPr>
          <a:lstStyle/>
          <a:p>
            <a:pPr eaLnBrk="1" hangingPunct="1">
              <a:lnSpc>
                <a:spcPct val="90000"/>
              </a:lnSpc>
              <a:buFont typeface="Arial" pitchFamily="-110" charset="0"/>
              <a:buNone/>
            </a:pPr>
            <a:r>
              <a:rPr lang="en-US" b="1" i="1"/>
              <a:t>4th Amendment applies to student searches BUT…</a:t>
            </a:r>
          </a:p>
          <a:p>
            <a:pPr eaLnBrk="1" hangingPunct="1">
              <a:lnSpc>
                <a:spcPct val="90000"/>
              </a:lnSpc>
            </a:pPr>
            <a:r>
              <a:rPr lang="en-US"/>
              <a:t>School officials are not required to obtain search warrants</a:t>
            </a:r>
          </a:p>
          <a:p>
            <a:pPr eaLnBrk="1" hangingPunct="1">
              <a:lnSpc>
                <a:spcPct val="90000"/>
              </a:lnSpc>
            </a:pPr>
            <a:r>
              <a:rPr lang="en-US"/>
              <a:t>Legality of a search conducted by school officials depends on reasonableness of search</a:t>
            </a:r>
          </a:p>
          <a:p>
            <a:pPr eaLnBrk="1" hangingPunct="1">
              <a:lnSpc>
                <a:spcPct val="90000"/>
              </a:lnSpc>
            </a:pPr>
            <a:endParaRPr lang="en-US"/>
          </a:p>
          <a:p>
            <a:pPr eaLnBrk="1" hangingPunct="1">
              <a:lnSpc>
                <a:spcPct val="90000"/>
              </a:lnSpc>
            </a:pP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lumMod val="65000"/>
            <a:lumOff val="3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Historical Development of the U.S. Constitution</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hlinkClick r:id="rId3"/>
              </a:rPr>
              <a:t>The Articles of Confederation were established in 1781 to help govern the U.S.A.</a:t>
            </a:r>
            <a:endParaRPr lang="en-US" dirty="0" smtClean="0"/>
          </a:p>
          <a:p>
            <a:r>
              <a:rPr lang="en-US" dirty="0" smtClean="0"/>
              <a:t>These Articles guaranteed each state’s sovereignty and independence.</a:t>
            </a:r>
          </a:p>
          <a:p>
            <a:r>
              <a:rPr lang="en-US" dirty="0" smtClean="0"/>
              <a:t>In 1783, after the Revolutionary War, each state began to act similarly to an independent country-running it’s own affairs with little concern for the Republic.</a:t>
            </a:r>
          </a:p>
          <a:p>
            <a:r>
              <a:rPr lang="en-US" dirty="0" smtClean="0"/>
              <a:t>The Constitution was ratified 3 months after it was signed. (Signing: Sept. 17, 1787, Ratification: From Dec. 7, 1878 to June 21, 1788)</a:t>
            </a:r>
          </a:p>
          <a:p>
            <a:r>
              <a:rPr lang="en-US" dirty="0" smtClean="0">
                <a:hlinkClick r:id="rId4"/>
              </a:rPr>
              <a:t>The Constitution adhered to the principle of separation of powers by making 3 separate branches of government-the legislative, judicial, and executive.</a:t>
            </a:r>
            <a:endParaRPr lang="en-US" dirty="0" smtClean="0"/>
          </a:p>
          <a:p>
            <a:r>
              <a:rPr lang="en-US" dirty="0" smtClean="0"/>
              <a:t>Additionally, powers are distributed between a central government, the states, and provinces.  Articles VI, however, makes the national government supreme so states are obligated to enforce the U.S. Constitution, federal statutes, and treaties.</a:t>
            </a:r>
          </a:p>
          <a:p>
            <a:endParaRPr lang="en-US" dirty="0"/>
          </a:p>
        </p:txBody>
      </p:sp>
      <p:sp>
        <p:nvSpPr>
          <p:cNvPr id="12289" name="Rectangle 1"/>
          <p:cNvSpPr>
            <a:spLocks noChangeArrowheads="1"/>
          </p:cNvSpPr>
          <p:nvPr/>
        </p:nvSpPr>
        <p:spPr bwMode="auto">
          <a:xfrm>
            <a:off x="0" y="-620348"/>
            <a:ext cx="9144000" cy="1240697"/>
          </a:xfrm>
          <a:prstGeom prst="rect">
            <a:avLst/>
          </a:prstGeom>
          <a:noFill/>
          <a:ln w="9525">
            <a:noFill/>
            <a:miter lim="800000"/>
            <a:headEnd/>
            <a:tailEnd/>
          </a:ln>
          <a:effectLst/>
        </p:spPr>
        <p:txBody>
          <a:bodyPr vert="horz" wrap="square" lIns="0" tIns="42849" rIns="0" bIns="42849"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hlinkClick r:id="rId5"/>
              </a:rPr>
              <a:t>  </a:t>
            </a:r>
            <a:r>
              <a:rPr kumimoji="0" lang="en-US" sz="7500" b="0" i="0" u="none" strike="noStrike" cap="none" normalizeH="0" baseline="0" dirty="0" smtClean="0">
                <a:ln>
                  <a:noFill/>
                </a:ln>
                <a:solidFill>
                  <a:schemeClr val="tx1"/>
                </a:solidFill>
                <a:effectLst/>
                <a:latin typeface="Arial" pitchFamily="34" charset="0"/>
                <a:cs typeface="Arial" pitchFamily="34" charset="0"/>
              </a:rPr>
              <a:t> </a:t>
            </a:r>
            <a:r>
              <a:rPr kumimoji="0" lang="en-US" sz="18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12290" name="Picture 2" descr="http://thm-a01.yimg.com/image/cdcafa69a05fcb54">
            <a:hlinkClick r:id="rId5"/>
          </p:cNvPr>
          <p:cNvPicPr>
            <a:picLocks noChangeAspect="1" noChangeArrowheads="1"/>
          </p:cNvPicPr>
          <p:nvPr/>
        </p:nvPicPr>
        <p:blipFill>
          <a:blip r:embed="rId6"/>
          <a:srcRect/>
          <a:stretch>
            <a:fillRect/>
          </a:stretch>
        </p:blipFill>
        <p:spPr bwMode="auto">
          <a:xfrm>
            <a:off x="7629525" y="5181600"/>
            <a:ext cx="1057275" cy="1539875"/>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1"/>
        </a:solidFill>
        <a:effectLst/>
      </p:bgPr>
    </p:bg>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a:t>Court Decisions to Consider</a:t>
            </a:r>
          </a:p>
        </p:txBody>
      </p:sp>
      <p:sp>
        <p:nvSpPr>
          <p:cNvPr id="3" name="Content Placeholder 2"/>
          <p:cNvSpPr>
            <a:spLocks noGrp="1"/>
          </p:cNvSpPr>
          <p:nvPr>
            <p:ph sz="half" idx="1"/>
          </p:nvPr>
        </p:nvSpPr>
        <p:spPr/>
        <p:txBody>
          <a:bodyPr>
            <a:normAutofit/>
          </a:bodyPr>
          <a:lstStyle/>
          <a:p>
            <a:pPr eaLnBrk="1" hangingPunct="1">
              <a:lnSpc>
                <a:spcPct val="80000"/>
              </a:lnSpc>
            </a:pPr>
            <a:r>
              <a:rPr lang="en-US" sz="2700" b="1" i="1" u="sng"/>
              <a:t>New Jersey vs. T.L.O.</a:t>
            </a:r>
          </a:p>
          <a:p>
            <a:pPr eaLnBrk="1" hangingPunct="1">
              <a:lnSpc>
                <a:spcPct val="80000"/>
              </a:lnSpc>
              <a:buFont typeface="Arial" pitchFamily="-110" charset="0"/>
              <a:buNone/>
            </a:pPr>
            <a:endParaRPr lang="en-US" sz="2000"/>
          </a:p>
          <a:p>
            <a:pPr algn="ctr" eaLnBrk="1" hangingPunct="1">
              <a:lnSpc>
                <a:spcPct val="80000"/>
              </a:lnSpc>
              <a:buFont typeface="Arial" pitchFamily="-110" charset="0"/>
              <a:buNone/>
            </a:pPr>
            <a:r>
              <a:rPr lang="en-US" sz="2000" b="1" i="1"/>
              <a:t>SUMMARY</a:t>
            </a:r>
          </a:p>
          <a:p>
            <a:pPr algn="ctr" eaLnBrk="1" hangingPunct="1">
              <a:lnSpc>
                <a:spcPct val="80000"/>
              </a:lnSpc>
              <a:buFont typeface="Arial" pitchFamily="-110" charset="0"/>
              <a:buNone/>
            </a:pPr>
            <a:endParaRPr lang="en-US" sz="2000"/>
          </a:p>
          <a:p>
            <a:pPr eaLnBrk="1" hangingPunct="1">
              <a:lnSpc>
                <a:spcPct val="80000"/>
              </a:lnSpc>
              <a:buFont typeface="Calibri" pitchFamily="-110" charset="0"/>
              <a:buAutoNum type="arabicPeriod"/>
            </a:pPr>
            <a:r>
              <a:rPr lang="en-US" sz="2000"/>
              <a:t>Students have limited right to privacy in school</a:t>
            </a:r>
          </a:p>
          <a:p>
            <a:pPr eaLnBrk="1" hangingPunct="1">
              <a:lnSpc>
                <a:spcPct val="80000"/>
              </a:lnSpc>
              <a:buFont typeface="Calibri" pitchFamily="-110" charset="0"/>
              <a:buAutoNum type="arabicPeriod"/>
            </a:pPr>
            <a:endParaRPr lang="en-US" sz="2000"/>
          </a:p>
          <a:p>
            <a:pPr eaLnBrk="1" hangingPunct="1">
              <a:lnSpc>
                <a:spcPct val="80000"/>
              </a:lnSpc>
              <a:buFont typeface="Calibri" pitchFamily="-110" charset="0"/>
              <a:buAutoNum type="arabicPeriod"/>
            </a:pPr>
            <a:r>
              <a:rPr lang="en-US" sz="2000"/>
              <a:t>School officials must satisfy “reasonableness” standard to search</a:t>
            </a:r>
          </a:p>
          <a:p>
            <a:pPr eaLnBrk="1" hangingPunct="1">
              <a:lnSpc>
                <a:spcPct val="80000"/>
              </a:lnSpc>
              <a:buFont typeface="Calibri" pitchFamily="-110" charset="0"/>
              <a:buAutoNum type="arabicPeriod"/>
            </a:pPr>
            <a:endParaRPr lang="en-US" sz="2000"/>
          </a:p>
          <a:p>
            <a:pPr eaLnBrk="1" hangingPunct="1">
              <a:lnSpc>
                <a:spcPct val="80000"/>
              </a:lnSpc>
              <a:buFont typeface="Calibri" pitchFamily="-110" charset="0"/>
              <a:buAutoNum type="arabicPeriod"/>
            </a:pPr>
            <a:r>
              <a:rPr lang="en-US" sz="2000"/>
              <a:t>School officials are not required to obtain warrant</a:t>
            </a:r>
          </a:p>
          <a:p>
            <a:pPr eaLnBrk="1" hangingPunct="1">
              <a:lnSpc>
                <a:spcPct val="80000"/>
              </a:lnSpc>
              <a:buFont typeface="Arial" pitchFamily="-110" charset="0"/>
              <a:buNone/>
            </a:pPr>
            <a:endParaRPr lang="en-US" sz="2000"/>
          </a:p>
        </p:txBody>
      </p:sp>
      <p:sp>
        <p:nvSpPr>
          <p:cNvPr id="6" name="Content Placeholder 5"/>
          <p:cNvSpPr>
            <a:spLocks noGrp="1"/>
          </p:cNvSpPr>
          <p:nvPr>
            <p:ph sz="half" idx="2"/>
          </p:nvPr>
        </p:nvSpPr>
        <p:spPr/>
        <p:txBody>
          <a:bodyPr>
            <a:normAutofit/>
          </a:bodyPr>
          <a:lstStyle/>
          <a:p>
            <a:pPr algn="ctr" eaLnBrk="1" hangingPunct="1">
              <a:lnSpc>
                <a:spcPct val="80000"/>
              </a:lnSpc>
              <a:buFont typeface="Arial" pitchFamily="-110" charset="0"/>
              <a:buNone/>
            </a:pPr>
            <a:r>
              <a:rPr lang="en-US" sz="2000" b="1" i="1"/>
              <a:t>THE TEST</a:t>
            </a:r>
          </a:p>
          <a:p>
            <a:pPr eaLnBrk="1" hangingPunct="1">
              <a:lnSpc>
                <a:spcPct val="80000"/>
              </a:lnSpc>
            </a:pPr>
            <a:r>
              <a:rPr lang="en-US" sz="2000"/>
              <a:t>Search must be justified at inception</a:t>
            </a:r>
          </a:p>
          <a:p>
            <a:pPr eaLnBrk="1" hangingPunct="1">
              <a:lnSpc>
                <a:spcPct val="80000"/>
              </a:lnSpc>
            </a:pPr>
            <a:endParaRPr lang="en-US" sz="2000"/>
          </a:p>
          <a:p>
            <a:pPr eaLnBrk="1" hangingPunct="1">
              <a:lnSpc>
                <a:spcPct val="80000"/>
              </a:lnSpc>
              <a:buFont typeface="Arial" pitchFamily="-110" charset="0"/>
              <a:buNone/>
            </a:pPr>
            <a:r>
              <a:rPr lang="en-US" sz="2000"/>
              <a:t>      </a:t>
            </a:r>
            <a:r>
              <a:rPr lang="en-US" sz="2000" b="1" i="1"/>
              <a:t>Q: Did school officials have reasonable grounds for search?</a:t>
            </a:r>
          </a:p>
          <a:p>
            <a:pPr eaLnBrk="1" hangingPunct="1">
              <a:lnSpc>
                <a:spcPct val="80000"/>
              </a:lnSpc>
            </a:pPr>
            <a:endParaRPr lang="en-US" sz="2000"/>
          </a:p>
          <a:p>
            <a:pPr eaLnBrk="1" hangingPunct="1">
              <a:lnSpc>
                <a:spcPct val="80000"/>
              </a:lnSpc>
            </a:pPr>
            <a:r>
              <a:rPr lang="en-US" sz="2000"/>
              <a:t>Search must be reasonably related in scope to circumstances justifying search</a:t>
            </a:r>
          </a:p>
          <a:p>
            <a:pPr eaLnBrk="1" hangingPunct="1">
              <a:lnSpc>
                <a:spcPct val="80000"/>
              </a:lnSpc>
              <a:buFont typeface="Arial" pitchFamily="-110" charset="0"/>
              <a:buNone/>
            </a:pPr>
            <a:endParaRPr lang="en-US" sz="2000"/>
          </a:p>
          <a:p>
            <a:pPr eaLnBrk="1" hangingPunct="1">
              <a:lnSpc>
                <a:spcPct val="80000"/>
              </a:lnSpc>
              <a:buFont typeface="Arial" pitchFamily="-110" charset="0"/>
              <a:buNone/>
            </a:pPr>
            <a:r>
              <a:rPr lang="en-US" sz="2000"/>
              <a:t>      </a:t>
            </a:r>
            <a:r>
              <a:rPr lang="en-US" sz="2000" b="1" i="1"/>
              <a:t>Q: Were measures used reasonably related to objectives of search and not excessively intrusive in light of age, sex of student and nature of infraction?</a:t>
            </a:r>
          </a:p>
          <a:p>
            <a:pPr eaLnBrk="1" hangingPunct="1">
              <a:lnSpc>
                <a:spcPct val="80000"/>
              </a:lnSpc>
            </a:pPr>
            <a:endParaRPr lang="en-US" sz="2000"/>
          </a:p>
          <a:p>
            <a:pPr eaLnBrk="1" hangingPunct="1">
              <a:lnSpc>
                <a:spcPct val="80000"/>
              </a:lnSpc>
            </a:pPr>
            <a:endParaRPr lang="en-US" sz="20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1"/>
        </a:solidFill>
        <a:effectLst/>
      </p:bgPr>
    </p:bg>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a:t>Student’s Right to Due Process</a:t>
            </a:r>
          </a:p>
        </p:txBody>
      </p:sp>
      <p:sp>
        <p:nvSpPr>
          <p:cNvPr id="3" name="Content Placeholder 2"/>
          <p:cNvSpPr>
            <a:spLocks noGrp="1"/>
          </p:cNvSpPr>
          <p:nvPr>
            <p:ph sz="half" idx="1"/>
          </p:nvPr>
        </p:nvSpPr>
        <p:spPr/>
        <p:txBody>
          <a:bodyPr>
            <a:normAutofit/>
          </a:bodyPr>
          <a:lstStyle/>
          <a:p>
            <a:pPr eaLnBrk="1" hangingPunct="1">
              <a:lnSpc>
                <a:spcPct val="80000"/>
              </a:lnSpc>
              <a:buFont typeface="Arial" pitchFamily="-110" charset="0"/>
              <a:buNone/>
            </a:pPr>
            <a:r>
              <a:rPr lang="en-US" sz="3600"/>
              <a:t>Due Process--What does it mean?</a:t>
            </a:r>
          </a:p>
          <a:p>
            <a:pPr eaLnBrk="1" hangingPunct="1">
              <a:lnSpc>
                <a:spcPct val="80000"/>
              </a:lnSpc>
              <a:buFont typeface="Arial" pitchFamily="-110" charset="0"/>
              <a:buNone/>
            </a:pPr>
            <a:endParaRPr lang="en-US" sz="3600"/>
          </a:p>
          <a:p>
            <a:pPr eaLnBrk="1" hangingPunct="1">
              <a:lnSpc>
                <a:spcPct val="80000"/>
              </a:lnSpc>
              <a:buFont typeface="Arial" pitchFamily="-110" charset="0"/>
              <a:buNone/>
            </a:pPr>
            <a:r>
              <a:rPr lang="en-US" sz="3200"/>
              <a:t>“Due process requires fundamental fairness, fair processes and fair procedures.”</a:t>
            </a:r>
          </a:p>
          <a:p>
            <a:pPr eaLnBrk="1" hangingPunct="1">
              <a:lnSpc>
                <a:spcPct val="80000"/>
              </a:lnSpc>
            </a:pPr>
            <a:endParaRPr lang="en-US" sz="1800"/>
          </a:p>
        </p:txBody>
      </p:sp>
      <p:sp>
        <p:nvSpPr>
          <p:cNvPr id="4" name="Content Placeholder 3"/>
          <p:cNvSpPr>
            <a:spLocks noGrp="1"/>
          </p:cNvSpPr>
          <p:nvPr>
            <p:ph sz="half" idx="2"/>
          </p:nvPr>
        </p:nvSpPr>
        <p:spPr/>
        <p:txBody>
          <a:bodyPr>
            <a:normAutofit/>
          </a:bodyPr>
          <a:lstStyle/>
          <a:p>
            <a:pPr eaLnBrk="1" hangingPunct="1">
              <a:lnSpc>
                <a:spcPct val="80000"/>
              </a:lnSpc>
            </a:pPr>
            <a:r>
              <a:rPr lang="en-US" sz="1800"/>
              <a:t> Procedural Due Process—Students right to be adequately notified of pending charges or proceedings and the opportunity to be heard during these proceedings.</a:t>
            </a:r>
          </a:p>
          <a:p>
            <a:pPr eaLnBrk="1" hangingPunct="1">
              <a:lnSpc>
                <a:spcPct val="80000"/>
              </a:lnSpc>
            </a:pPr>
            <a:r>
              <a:rPr lang="en-US" sz="1800"/>
              <a:t> Substantive Due Process—Students not subjected to arbitrary or capricious acts by school officials regarding the exercise of their personal rights.</a:t>
            </a:r>
          </a:p>
          <a:p>
            <a:pPr eaLnBrk="1" hangingPunct="1">
              <a:lnSpc>
                <a:spcPct val="80000"/>
              </a:lnSpc>
            </a:pPr>
            <a:r>
              <a:rPr lang="en-US" sz="1800"/>
              <a:t>Vagueness Doctrine—Students should not be penalized for behavior that he/she could not reasonably understand to be prohibited</a:t>
            </a:r>
          </a:p>
          <a:p>
            <a:pPr eaLnBrk="1" hangingPunct="1">
              <a:lnSpc>
                <a:spcPct val="80000"/>
              </a:lnSpc>
            </a:pPr>
            <a:r>
              <a:rPr lang="en-US" sz="1800"/>
              <a:t>Presumption Standard– Students may not be deprived of rights without assurance that there is sufficient factual evidence.</a:t>
            </a:r>
          </a:p>
          <a:p>
            <a:pPr eaLnBrk="1" hangingPunct="1">
              <a:lnSpc>
                <a:spcPct val="80000"/>
              </a:lnSpc>
            </a:pPr>
            <a:endParaRPr lang="en-US"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additive="base">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 calcmode="lin" valueType="num">
                                      <p:cBhvr additive="base">
                                        <p:cTn id="2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allAtOnce"/>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r>
              <a:rPr lang="en-US" sz="4000"/>
              <a:t>“Procedural Safeguards and Due Process Standards”</a:t>
            </a:r>
          </a:p>
        </p:txBody>
      </p:sp>
      <p:sp>
        <p:nvSpPr>
          <p:cNvPr id="3" name="Content Placeholder 2"/>
          <p:cNvSpPr>
            <a:spLocks noGrp="1"/>
          </p:cNvSpPr>
          <p:nvPr>
            <p:ph idx="1"/>
          </p:nvPr>
        </p:nvSpPr>
        <p:spPr/>
        <p:txBody>
          <a:bodyPr>
            <a:normAutofit/>
          </a:bodyPr>
          <a:lstStyle/>
          <a:p>
            <a:pPr eaLnBrk="1" hangingPunct="1">
              <a:lnSpc>
                <a:spcPct val="90000"/>
              </a:lnSpc>
            </a:pPr>
            <a:r>
              <a:rPr lang="en-US"/>
              <a:t>1.  Specific warning must be given about what behavior would result in corporal punishment.</a:t>
            </a:r>
          </a:p>
          <a:p>
            <a:pPr eaLnBrk="1" hangingPunct="1">
              <a:lnSpc>
                <a:spcPct val="90000"/>
              </a:lnSpc>
            </a:pPr>
            <a:r>
              <a:rPr lang="en-US"/>
              <a:t>2.  Administration of corporal punishment must take place in the presence of another school official.</a:t>
            </a:r>
          </a:p>
          <a:p>
            <a:pPr eaLnBrk="1" hangingPunct="1">
              <a:lnSpc>
                <a:spcPct val="90000"/>
              </a:lnSpc>
            </a:pPr>
            <a:r>
              <a:rPr lang="en-US"/>
              <a:t>3.  Upon request, a written statement must be given to parents regarding reasons for the punishment and the name of the official witness.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1"/>
        </a:solidFill>
        <a:effectLst/>
      </p:bgPr>
    </p:bg>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a:t>Court Decisions to Consider</a:t>
            </a:r>
          </a:p>
        </p:txBody>
      </p:sp>
      <p:sp>
        <p:nvSpPr>
          <p:cNvPr id="3" name="Content Placeholder 2"/>
          <p:cNvSpPr>
            <a:spLocks noGrp="1"/>
          </p:cNvSpPr>
          <p:nvPr>
            <p:ph sz="half" idx="1"/>
          </p:nvPr>
        </p:nvSpPr>
        <p:spPr/>
        <p:txBody>
          <a:bodyPr>
            <a:normAutofit/>
          </a:bodyPr>
          <a:lstStyle/>
          <a:p>
            <a:pPr algn="ctr" eaLnBrk="1" hangingPunct="1">
              <a:lnSpc>
                <a:spcPct val="80000"/>
              </a:lnSpc>
              <a:buFont typeface="Arial" pitchFamily="-110" charset="0"/>
              <a:buNone/>
            </a:pPr>
            <a:r>
              <a:rPr lang="en-US" sz="2200" b="1" u="sng"/>
              <a:t>Goss vs. Lopez</a:t>
            </a:r>
          </a:p>
          <a:p>
            <a:pPr algn="ctr" eaLnBrk="1" hangingPunct="1">
              <a:lnSpc>
                <a:spcPct val="80000"/>
              </a:lnSpc>
              <a:buFont typeface="Arial" pitchFamily="-110" charset="0"/>
              <a:buNone/>
            </a:pPr>
            <a:endParaRPr lang="en-US" sz="2200" b="1" u="sng"/>
          </a:p>
          <a:p>
            <a:pPr eaLnBrk="1" hangingPunct="1">
              <a:lnSpc>
                <a:spcPct val="80000"/>
              </a:lnSpc>
            </a:pPr>
            <a:r>
              <a:rPr lang="en-US" sz="2200"/>
              <a:t>Students were suspended for 10 days without a hearing and were not present at the board meeting when suspensions were handed out.</a:t>
            </a:r>
          </a:p>
          <a:p>
            <a:pPr eaLnBrk="1" hangingPunct="1">
              <a:lnSpc>
                <a:spcPct val="80000"/>
              </a:lnSpc>
              <a:buFont typeface="Arial" pitchFamily="-110" charset="0"/>
              <a:buNone/>
            </a:pPr>
            <a:endParaRPr lang="en-US" sz="2200"/>
          </a:p>
        </p:txBody>
      </p:sp>
      <p:sp>
        <p:nvSpPr>
          <p:cNvPr id="4" name="Content Placeholder 3"/>
          <p:cNvSpPr>
            <a:spLocks noGrp="1"/>
          </p:cNvSpPr>
          <p:nvPr>
            <p:ph sz="half" idx="2"/>
          </p:nvPr>
        </p:nvSpPr>
        <p:spPr/>
        <p:txBody>
          <a:bodyPr>
            <a:normAutofit/>
          </a:bodyPr>
          <a:lstStyle/>
          <a:p>
            <a:pPr algn="ctr" eaLnBrk="1" hangingPunct="1">
              <a:lnSpc>
                <a:spcPct val="80000"/>
              </a:lnSpc>
              <a:buFont typeface="Arial" pitchFamily="-110" charset="0"/>
              <a:buNone/>
            </a:pPr>
            <a:r>
              <a:rPr lang="en-US" sz="2200"/>
              <a:t>	</a:t>
            </a:r>
            <a:r>
              <a:rPr lang="en-US" sz="2200" b="1" i="1" u="sng"/>
              <a:t>Summary Ruling</a:t>
            </a:r>
          </a:p>
          <a:p>
            <a:pPr algn="ctr" eaLnBrk="1" hangingPunct="1">
              <a:lnSpc>
                <a:spcPct val="80000"/>
              </a:lnSpc>
              <a:buFont typeface="Arial" pitchFamily="-110" charset="0"/>
              <a:buNone/>
            </a:pPr>
            <a:endParaRPr lang="en-US" sz="2200" b="1" i="1" u="sng"/>
          </a:p>
          <a:p>
            <a:pPr eaLnBrk="1" hangingPunct="1">
              <a:lnSpc>
                <a:spcPct val="80000"/>
              </a:lnSpc>
            </a:pPr>
            <a:r>
              <a:rPr lang="en-US" sz="2200"/>
              <a:t>All students have the right to procedural due process? </a:t>
            </a:r>
          </a:p>
          <a:p>
            <a:pPr eaLnBrk="1" hangingPunct="1">
              <a:lnSpc>
                <a:spcPct val="80000"/>
              </a:lnSpc>
            </a:pPr>
            <a:endParaRPr lang="en-US" sz="2200"/>
          </a:p>
          <a:p>
            <a:pPr eaLnBrk="1" hangingPunct="1">
              <a:lnSpc>
                <a:spcPct val="80000"/>
              </a:lnSpc>
            </a:pPr>
            <a:r>
              <a:rPr lang="en-US" sz="2200"/>
              <a:t>Students have the right to explain their conduct to an administrator (short-term suspension). </a:t>
            </a:r>
          </a:p>
          <a:p>
            <a:pPr eaLnBrk="1" hangingPunct="1">
              <a:lnSpc>
                <a:spcPct val="80000"/>
              </a:lnSpc>
            </a:pPr>
            <a:endParaRPr lang="en-US" sz="2200"/>
          </a:p>
          <a:p>
            <a:pPr eaLnBrk="1" hangingPunct="1">
              <a:lnSpc>
                <a:spcPct val="80000"/>
              </a:lnSpc>
            </a:pPr>
            <a:r>
              <a:rPr lang="en-US" sz="2200"/>
              <a:t>Students must be given a hearing before the school board for long-term suspensions and expulsion. </a:t>
            </a:r>
          </a:p>
          <a:p>
            <a:pPr eaLnBrk="1" hangingPunct="1">
              <a:lnSpc>
                <a:spcPct val="80000"/>
              </a:lnSpc>
            </a:pPr>
            <a:endParaRPr lang="en-US" sz="22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2"/>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04800" y="304800"/>
            <a:ext cx="7315200" cy="1143000"/>
          </a:xfrm>
        </p:spPr>
        <p:txBody>
          <a:bodyPr/>
          <a:lstStyle/>
          <a:p>
            <a:r>
              <a:rPr lang="en-US" sz="6000" i="1"/>
              <a:t>Chapter 4</a:t>
            </a:r>
          </a:p>
        </p:txBody>
      </p:sp>
      <p:sp>
        <p:nvSpPr>
          <p:cNvPr id="2051" name="Rectangle 3"/>
          <p:cNvSpPr>
            <a:spLocks noGrp="1" noChangeArrowheads="1"/>
          </p:cNvSpPr>
          <p:nvPr>
            <p:ph type="subTitle" idx="1"/>
          </p:nvPr>
        </p:nvSpPr>
        <p:spPr>
          <a:xfrm>
            <a:off x="-304800" y="1600200"/>
            <a:ext cx="7315200" cy="914400"/>
          </a:xfrm>
        </p:spPr>
        <p:txBody>
          <a:bodyPr/>
          <a:lstStyle/>
          <a:p>
            <a:r>
              <a:rPr lang="en-US" i="1"/>
              <a:t>Due Process &amp; Student Safety</a:t>
            </a:r>
          </a:p>
        </p:txBody>
      </p:sp>
      <p:pic>
        <p:nvPicPr>
          <p:cNvPr id="2056" name="Picture 8"/>
          <p:cNvPicPr>
            <a:picLocks noChangeAspect="1" noChangeArrowheads="1"/>
          </p:cNvPicPr>
          <p:nvPr/>
        </p:nvPicPr>
        <p:blipFill>
          <a:blip r:embed="rId2"/>
          <a:srcRect/>
          <a:stretch>
            <a:fillRect/>
          </a:stretch>
        </p:blipFill>
        <p:spPr bwMode="auto">
          <a:xfrm>
            <a:off x="2514600" y="2844800"/>
            <a:ext cx="5842000" cy="2946400"/>
          </a:xfrm>
          <a:prstGeom prst="rect">
            <a:avLst/>
          </a:prstGeom>
          <a:noFill/>
          <a:ln w="92075">
            <a:solidFill>
              <a:schemeClr val="tx2"/>
            </a:solid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2"/>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3075" name="Rectangle 3"/>
          <p:cNvSpPr>
            <a:spLocks noGrp="1" noChangeArrowheads="1"/>
          </p:cNvSpPr>
          <p:nvPr>
            <p:ph type="body" idx="1"/>
          </p:nvPr>
        </p:nvSpPr>
        <p:spPr>
          <a:ln/>
        </p:spPr>
        <p:txBody>
          <a:bodyPr/>
          <a:lstStyle/>
          <a:p>
            <a:r>
              <a:rPr lang="en-US"/>
              <a:t>Increased concern for safety across the nation after 9/11</a:t>
            </a:r>
          </a:p>
          <a:p>
            <a:endParaRPr lang="en-US"/>
          </a:p>
          <a:p>
            <a:r>
              <a:rPr lang="en-US"/>
              <a:t>No Child Left Behind assures schools “plans” are on file regarding maintenance of safe &amp; drug free environments</a:t>
            </a:r>
          </a:p>
        </p:txBody>
      </p:sp>
      <p:sp>
        <p:nvSpPr>
          <p:cNvPr id="3076" name="Rectangle 4"/>
          <p:cNvSpPr>
            <a:spLocks noGrp="1" noChangeArrowheads="1"/>
          </p:cNvSpPr>
          <p:nvPr>
            <p:ph type="title"/>
          </p:nvPr>
        </p:nvSpPr>
        <p:spPr/>
        <p:txBody>
          <a:bodyPr/>
          <a:lstStyle/>
          <a:p>
            <a:r>
              <a:rPr lang="en-US"/>
              <a:t>Homeland Security	</a:t>
            </a: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2"/>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1026" name="Rectangle 2"/>
          <p:cNvSpPr>
            <a:spLocks noGrp="1" noChangeArrowheads="1"/>
          </p:cNvSpPr>
          <p:nvPr>
            <p:ph type="title"/>
          </p:nvPr>
        </p:nvSpPr>
        <p:spPr/>
        <p:txBody>
          <a:bodyPr/>
          <a:lstStyle/>
          <a:p>
            <a:r>
              <a:rPr lang="en-US"/>
              <a:t>NSCC guidelines for safe schools:</a:t>
            </a:r>
          </a:p>
        </p:txBody>
      </p:sp>
      <p:sp>
        <p:nvSpPr>
          <p:cNvPr id="1027" name="Rectangle 3"/>
          <p:cNvSpPr>
            <a:spLocks noGrp="1" noChangeArrowheads="1"/>
          </p:cNvSpPr>
          <p:nvPr>
            <p:ph type="body" idx="1"/>
          </p:nvPr>
        </p:nvSpPr>
        <p:spPr>
          <a:ln/>
        </p:spPr>
        <p:txBody>
          <a:bodyPr/>
          <a:lstStyle/>
          <a:p>
            <a:pPr marL="609600" indent="-609600">
              <a:lnSpc>
                <a:spcPct val="90000"/>
              </a:lnSpc>
              <a:buFont typeface="Arial" pitchFamily="-110" charset="0"/>
              <a:buAutoNum type="arabicPeriod"/>
            </a:pPr>
            <a:r>
              <a:rPr lang="en-US"/>
              <a:t>Identify context in which academic learning should take place in school mission statement. </a:t>
            </a:r>
            <a:r>
              <a:rPr lang="en-US" sz="2000" i="1"/>
              <a:t>(ie:  “to learn in a safe and secure environment free of violence, drugs…”)</a:t>
            </a:r>
          </a:p>
          <a:p>
            <a:pPr marL="609600" indent="-609600">
              <a:lnSpc>
                <a:spcPct val="90000"/>
              </a:lnSpc>
              <a:buFont typeface="Arial" pitchFamily="-110" charset="0"/>
              <a:buAutoNum type="arabicPeriod"/>
            </a:pPr>
            <a:r>
              <a:rPr lang="en-US"/>
              <a:t>Identify procedure for dealing with threats.</a:t>
            </a:r>
          </a:p>
          <a:p>
            <a:pPr marL="609600" indent="-609600">
              <a:lnSpc>
                <a:spcPct val="90000"/>
              </a:lnSpc>
              <a:buFont typeface="Arial" pitchFamily="-110" charset="0"/>
              <a:buAutoNum type="arabicPeriod"/>
            </a:pPr>
            <a:r>
              <a:rPr lang="en-US"/>
              <a:t>Identify potential disasters in your school. </a:t>
            </a:r>
            <a:r>
              <a:rPr lang="en-US" sz="2000"/>
              <a:t>(ie:  intruders, assault, weapons, kidnappings, child abuse, accidental death, natural disasters…)</a:t>
            </a: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2"/>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24579" name="Rectangle 3"/>
          <p:cNvSpPr>
            <a:spLocks noGrp="1" noChangeArrowheads="1"/>
          </p:cNvSpPr>
          <p:nvPr>
            <p:ph type="body" idx="1"/>
          </p:nvPr>
        </p:nvSpPr>
        <p:spPr>
          <a:xfrm>
            <a:off x="685800" y="1143000"/>
            <a:ext cx="7772400" cy="4876800"/>
          </a:xfrm>
          <a:ln/>
        </p:spPr>
        <p:txBody>
          <a:bodyPr/>
          <a:lstStyle/>
          <a:p>
            <a:pPr marL="609600" indent="-609600">
              <a:buFontTx/>
              <a:buAutoNum type="arabicPeriod" startAt="4"/>
            </a:pPr>
            <a:r>
              <a:rPr lang="en-US"/>
              <a:t>Control campus access.</a:t>
            </a:r>
          </a:p>
          <a:p>
            <a:pPr marL="609600" indent="-609600">
              <a:buFontTx/>
              <a:buAutoNum type="arabicPeriod" startAt="4"/>
            </a:pPr>
            <a:r>
              <a:rPr lang="en-US"/>
              <a:t>Identify roles and responsibilities.</a:t>
            </a:r>
          </a:p>
          <a:p>
            <a:pPr marL="609600" indent="-609600">
              <a:buFontTx/>
              <a:buAutoNum type="arabicPeriod" startAt="4"/>
            </a:pPr>
            <a:r>
              <a:rPr lang="en-US"/>
              <a:t>Identify who to call in a crisis.</a:t>
            </a:r>
          </a:p>
          <a:p>
            <a:pPr marL="609600" indent="-609600">
              <a:buFontTx/>
              <a:buAutoNum type="arabicPeriod" startAt="4"/>
            </a:pPr>
            <a:r>
              <a:rPr lang="en-US"/>
              <a:t>Provide training for all.</a:t>
            </a:r>
          </a:p>
          <a:p>
            <a:pPr marL="609600" indent="-609600">
              <a:buFontTx/>
              <a:buAutoNum type="arabicPeriod" startAt="4"/>
            </a:pPr>
            <a:r>
              <a:rPr lang="en-US"/>
              <a:t>Establish and emergency communication system.</a:t>
            </a:r>
          </a:p>
          <a:p>
            <a:pPr marL="609600" indent="-609600">
              <a:buFontTx/>
              <a:buAutoNum type="arabicPeriod" startAt="4"/>
            </a:pPr>
            <a:r>
              <a:rPr lang="en-US"/>
              <a:t>Implement uniform reporting/record-keeping system.</a:t>
            </a:r>
          </a:p>
        </p:txBody>
      </p:sp>
      <p:sp>
        <p:nvSpPr>
          <p:cNvPr id="24580" name="Rectangle 4"/>
          <p:cNvSpPr>
            <a:spLocks noGrp="1" noChangeArrowheads="1"/>
          </p:cNvSpPr>
          <p:nvPr>
            <p:ph type="title"/>
          </p:nvPr>
        </p:nvSpPr>
        <p:spPr>
          <a:xfrm>
            <a:off x="457200" y="228600"/>
            <a:ext cx="8229600" cy="1143000"/>
          </a:xfrm>
          <a:noFill/>
          <a:ln/>
        </p:spPr>
        <p:txBody>
          <a:bodyPr/>
          <a:lstStyle/>
          <a:p>
            <a:r>
              <a:rPr lang="en-US" sz="3200" i="1"/>
              <a:t>NSCC guidelines for safe schools cont.</a:t>
            </a:r>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2"/>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25602" name="Rectangle 2"/>
          <p:cNvSpPr>
            <a:spLocks noGrp="1" noChangeArrowheads="1"/>
          </p:cNvSpPr>
          <p:nvPr>
            <p:ph type="title"/>
          </p:nvPr>
        </p:nvSpPr>
        <p:spPr/>
        <p:txBody>
          <a:bodyPr/>
          <a:lstStyle/>
          <a:p>
            <a:r>
              <a:rPr lang="en-US"/>
              <a:t>Handling GANG violence</a:t>
            </a:r>
          </a:p>
        </p:txBody>
      </p:sp>
      <p:sp>
        <p:nvSpPr>
          <p:cNvPr id="25603" name="Rectangle 3"/>
          <p:cNvSpPr>
            <a:spLocks noGrp="1" noChangeArrowheads="1"/>
          </p:cNvSpPr>
          <p:nvPr>
            <p:ph type="body" idx="1"/>
          </p:nvPr>
        </p:nvSpPr>
        <p:spPr>
          <a:xfrm>
            <a:off x="685800" y="1676400"/>
            <a:ext cx="7772400" cy="4724400"/>
          </a:xfrm>
          <a:ln/>
        </p:spPr>
        <p:txBody>
          <a:bodyPr/>
          <a:lstStyle/>
          <a:p>
            <a:pPr marL="609600" indent="-609600">
              <a:lnSpc>
                <a:spcPct val="90000"/>
              </a:lnSpc>
              <a:buFont typeface="Arial" pitchFamily="-110" charset="0"/>
              <a:buAutoNum type="arabicPeriod"/>
            </a:pPr>
            <a:r>
              <a:rPr lang="en-US"/>
              <a:t>Ensure that school personnel have knowledge of gang identification and management techniques.</a:t>
            </a:r>
          </a:p>
          <a:p>
            <a:pPr marL="609600" indent="-609600">
              <a:lnSpc>
                <a:spcPct val="90000"/>
              </a:lnSpc>
              <a:buFont typeface="Arial" pitchFamily="-110" charset="0"/>
              <a:buAutoNum type="arabicPeriod"/>
            </a:pPr>
            <a:r>
              <a:rPr lang="en-US"/>
              <a:t>Establish policies and procedures to address gang violence at school.</a:t>
            </a:r>
          </a:p>
          <a:p>
            <a:pPr marL="609600" indent="-609600">
              <a:lnSpc>
                <a:spcPct val="90000"/>
              </a:lnSpc>
              <a:buFont typeface="Arial" pitchFamily="-110" charset="0"/>
              <a:buAutoNum type="arabicPeriod"/>
            </a:pPr>
            <a:r>
              <a:rPr lang="en-US"/>
              <a:t>Implement a system to report suspected gang involvement/activity.</a:t>
            </a:r>
          </a:p>
          <a:p>
            <a:pPr marL="609600" indent="-609600">
              <a:lnSpc>
                <a:spcPct val="90000"/>
              </a:lnSpc>
              <a:buFont typeface="Arial" pitchFamily="-110" charset="0"/>
              <a:buAutoNum type="arabicPeriod"/>
            </a:pPr>
            <a:r>
              <a:rPr lang="en-US"/>
              <a:t>May need to ban dress related to gang activity.</a:t>
            </a: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2"/>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26626" name="Rectangle 2"/>
          <p:cNvSpPr>
            <a:spLocks noGrp="1" noChangeArrowheads="1"/>
          </p:cNvSpPr>
          <p:nvPr>
            <p:ph type="title"/>
          </p:nvPr>
        </p:nvSpPr>
        <p:spPr>
          <a:xfrm>
            <a:off x="1066800" y="152400"/>
            <a:ext cx="7010400" cy="1143000"/>
          </a:xfrm>
        </p:spPr>
        <p:txBody>
          <a:bodyPr/>
          <a:lstStyle/>
          <a:p>
            <a:r>
              <a:rPr lang="en-US"/>
              <a:t>School Uniforms</a:t>
            </a:r>
          </a:p>
        </p:txBody>
      </p:sp>
      <p:sp>
        <p:nvSpPr>
          <p:cNvPr id="26627" name="Rectangle 3"/>
          <p:cNvSpPr>
            <a:spLocks noGrp="1" noChangeArrowheads="1"/>
          </p:cNvSpPr>
          <p:nvPr>
            <p:ph type="body" idx="1"/>
          </p:nvPr>
        </p:nvSpPr>
        <p:spPr>
          <a:xfrm>
            <a:off x="685800" y="1066800"/>
            <a:ext cx="7772400" cy="5334000"/>
          </a:xfrm>
          <a:ln/>
        </p:spPr>
        <p:txBody>
          <a:bodyPr/>
          <a:lstStyle/>
          <a:p>
            <a:pPr marL="609600" indent="-609600">
              <a:lnSpc>
                <a:spcPct val="90000"/>
              </a:lnSpc>
              <a:buFont typeface="Arial" pitchFamily="-110" charset="0"/>
              <a:buAutoNum type="arabicPeriod"/>
            </a:pPr>
            <a:r>
              <a:rPr lang="en-US" sz="2800"/>
              <a:t>Involve the community in drafting.</a:t>
            </a:r>
          </a:p>
          <a:p>
            <a:pPr marL="609600" indent="-609600">
              <a:lnSpc>
                <a:spcPct val="90000"/>
              </a:lnSpc>
              <a:buFont typeface="Arial" pitchFamily="-110" charset="0"/>
              <a:buAutoNum type="arabicPeriod"/>
            </a:pPr>
            <a:r>
              <a:rPr lang="en-US" sz="2800"/>
              <a:t>Make certain student religious expressions are preserved.</a:t>
            </a:r>
          </a:p>
          <a:p>
            <a:pPr marL="609600" indent="-609600">
              <a:lnSpc>
                <a:spcPct val="90000"/>
              </a:lnSpc>
              <a:buFont typeface="Arial" pitchFamily="-110" charset="0"/>
              <a:buAutoNum type="arabicPeriod"/>
            </a:pPr>
            <a:r>
              <a:rPr lang="en-US" sz="2800"/>
              <a:t>Make certain student rights of expression are preserved within reasonable limits.</a:t>
            </a:r>
          </a:p>
          <a:p>
            <a:pPr marL="609600" indent="-609600">
              <a:lnSpc>
                <a:spcPct val="90000"/>
              </a:lnSpc>
              <a:buFont typeface="Arial" pitchFamily="-110" charset="0"/>
              <a:buAutoNum type="arabicPeriod"/>
            </a:pPr>
            <a:r>
              <a:rPr lang="en-US" sz="2800"/>
              <a:t>Make financial provisions for economically disadvantaged students.</a:t>
            </a:r>
          </a:p>
          <a:p>
            <a:pPr marL="609600" indent="-609600">
              <a:lnSpc>
                <a:spcPct val="90000"/>
              </a:lnSpc>
              <a:buFont typeface="Arial" pitchFamily="-110" charset="0"/>
              <a:buAutoNum type="arabicPeriod"/>
            </a:pPr>
            <a:r>
              <a:rPr lang="en-US" sz="2800"/>
              <a:t>Enforce policies fairly and consistently.</a:t>
            </a:r>
          </a:p>
          <a:p>
            <a:pPr marL="609600" indent="-609600">
              <a:lnSpc>
                <a:spcPct val="90000"/>
              </a:lnSpc>
              <a:buFont typeface="Arial" pitchFamily="-110" charset="0"/>
              <a:buAutoNum type="arabicPeriod"/>
            </a:pPr>
            <a:r>
              <a:rPr lang="en-US" sz="2800"/>
              <a:t>Implement as a component of an overall school safety program.</a:t>
            </a:r>
          </a:p>
          <a:p>
            <a:pPr marL="609600" indent="-609600">
              <a:lnSpc>
                <a:spcPct val="90000"/>
              </a:lnSpc>
              <a:buFont typeface="Arial" pitchFamily="-110" charset="0"/>
              <a:buAutoNum type="arabicPeriod"/>
            </a:pPr>
            <a:r>
              <a:rPr lang="en-US" sz="2800"/>
              <a:t>Present drafts to legal counsel for review.</a:t>
            </a:r>
          </a:p>
          <a:p>
            <a:pPr marL="609600" indent="-609600">
              <a:lnSpc>
                <a:spcPct val="90000"/>
              </a:lnSpc>
              <a:buFont typeface="Arial" pitchFamily="-110" charset="0"/>
              <a:buAutoNum type="arabicPeriod"/>
            </a:pPr>
            <a:r>
              <a:rPr lang="en-US" sz="2800"/>
              <a:t>Review and revise as needed.</a:t>
            </a:r>
          </a:p>
          <a:p>
            <a:pPr marL="609600" indent="-609600">
              <a:lnSpc>
                <a:spcPct val="90000"/>
              </a:lnSpc>
              <a:buFont typeface="Arial" pitchFamily="-110" charset="0"/>
              <a:buNone/>
            </a:pPr>
            <a:endParaRPr lang="en-US" sz="28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lumMod val="65000"/>
            <a:lumOff val="3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Bill of Rights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hlinkClick r:id="rId3"/>
              </a:rPr>
              <a:t>The Bill of Rights represents the primary source of individual rights and freedoms.  The first 10 amendments to the Constitution are viewed as fundamental liberties of free people.</a:t>
            </a:r>
            <a:endParaRPr lang="en-US" dirty="0" smtClean="0"/>
          </a:p>
          <a:p>
            <a:r>
              <a:rPr lang="en-US" dirty="0" smtClean="0"/>
              <a:t>For example, the government can not pass laws prohibiting the freedom of speech.</a:t>
            </a:r>
          </a:p>
          <a:p>
            <a:r>
              <a:rPr lang="en-US" dirty="0" smtClean="0"/>
              <a:t>Others include the freedom of press, assembly, and religion.  </a:t>
            </a:r>
          </a:p>
          <a:p>
            <a:r>
              <a:rPr lang="en-US" dirty="0" smtClean="0"/>
              <a:t>Public schools belong to the state so they too must abide to the Bill of Rights when dealing with students and school personnel.</a:t>
            </a:r>
            <a:endParaRPr lang="en-US" dirty="0"/>
          </a:p>
        </p:txBody>
      </p:sp>
      <p:pic>
        <p:nvPicPr>
          <p:cNvPr id="10242" name="Picture 2" descr="http://thm-a01.yimg.com/image/07aee6df5d714f38">
            <a:hlinkClick r:id="rId4"/>
          </p:cNvPr>
          <p:cNvPicPr>
            <a:picLocks noChangeAspect="1" noChangeArrowheads="1"/>
          </p:cNvPicPr>
          <p:nvPr/>
        </p:nvPicPr>
        <p:blipFill>
          <a:blip r:embed="rId5"/>
          <a:srcRect/>
          <a:stretch>
            <a:fillRect/>
          </a:stretch>
        </p:blipFill>
        <p:spPr bwMode="auto">
          <a:xfrm>
            <a:off x="6172200" y="272884"/>
            <a:ext cx="1724025" cy="1144754"/>
          </a:xfrm>
          <a:prstGeom prst="rect">
            <a:avLst/>
          </a:prstGeom>
          <a:noFill/>
        </p:spPr>
      </p:pic>
      <p:pic>
        <p:nvPicPr>
          <p:cNvPr id="5" name="Picture 2" descr="http://thm-a01.yimg.com/image/07aee6df5d714f38">
            <a:hlinkClick r:id="rId4"/>
          </p:cNvPr>
          <p:cNvPicPr>
            <a:picLocks noChangeAspect="1" noChangeArrowheads="1"/>
          </p:cNvPicPr>
          <p:nvPr/>
        </p:nvPicPr>
        <p:blipFill>
          <a:blip r:embed="rId5"/>
          <a:srcRect/>
          <a:stretch>
            <a:fillRect/>
          </a:stretch>
        </p:blipFill>
        <p:spPr bwMode="auto">
          <a:xfrm>
            <a:off x="1295400" y="272884"/>
            <a:ext cx="1724025" cy="1144754"/>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2"/>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27650" name="Rectangle 2"/>
          <p:cNvSpPr>
            <a:spLocks noGrp="1" noChangeArrowheads="1"/>
          </p:cNvSpPr>
          <p:nvPr>
            <p:ph type="title"/>
          </p:nvPr>
        </p:nvSpPr>
        <p:spPr/>
        <p:txBody>
          <a:bodyPr/>
          <a:lstStyle/>
          <a:p>
            <a:r>
              <a:rPr lang="en-US"/>
              <a:t>Zero Tolerance</a:t>
            </a:r>
          </a:p>
        </p:txBody>
      </p:sp>
      <p:sp>
        <p:nvSpPr>
          <p:cNvPr id="27651" name="Rectangle 3"/>
          <p:cNvSpPr>
            <a:spLocks noGrp="1" noChangeArrowheads="1"/>
          </p:cNvSpPr>
          <p:nvPr>
            <p:ph type="body" idx="1"/>
          </p:nvPr>
        </p:nvSpPr>
        <p:spPr>
          <a:xfrm>
            <a:off x="685800" y="1524000"/>
            <a:ext cx="7772400" cy="4876800"/>
          </a:xfrm>
          <a:ln/>
        </p:spPr>
        <p:txBody>
          <a:bodyPr/>
          <a:lstStyle/>
          <a:p>
            <a:pPr marL="609600" indent="-609600">
              <a:lnSpc>
                <a:spcPct val="90000"/>
              </a:lnSpc>
              <a:buFont typeface="Arial" pitchFamily="-110" charset="0"/>
              <a:buAutoNum type="arabicPeriod"/>
            </a:pPr>
            <a:r>
              <a:rPr lang="en-US" sz="2500"/>
              <a:t>Do not use solely to rid of disruptive students.</a:t>
            </a:r>
          </a:p>
          <a:p>
            <a:pPr marL="609600" indent="-609600">
              <a:lnSpc>
                <a:spcPct val="90000"/>
              </a:lnSpc>
              <a:buFont typeface="Arial" pitchFamily="-110" charset="0"/>
              <a:buAutoNum type="arabicPeriod"/>
            </a:pPr>
            <a:r>
              <a:rPr lang="en-US" sz="2500"/>
              <a:t>Involve community in formation of policies regarding zero tolerance.</a:t>
            </a:r>
          </a:p>
          <a:p>
            <a:pPr marL="609600" indent="-609600">
              <a:lnSpc>
                <a:spcPct val="90000"/>
              </a:lnSpc>
              <a:buFont typeface="Arial" pitchFamily="-110" charset="0"/>
              <a:buAutoNum type="arabicPeriod"/>
            </a:pPr>
            <a:r>
              <a:rPr lang="en-US" sz="2500"/>
              <a:t>Recognize that students have constitutional rights while drafting.</a:t>
            </a:r>
          </a:p>
          <a:p>
            <a:pPr marL="609600" indent="-609600">
              <a:lnSpc>
                <a:spcPct val="90000"/>
              </a:lnSpc>
              <a:buFont typeface="Arial" pitchFamily="-110" charset="0"/>
              <a:buAutoNum type="arabicPeriod"/>
            </a:pPr>
            <a:r>
              <a:rPr lang="en-US" sz="2500"/>
              <a:t>Do not move too swiftly with an assumption that it will be a “cure-all” for student mis-conduct.</a:t>
            </a:r>
          </a:p>
          <a:p>
            <a:pPr marL="609600" indent="-609600">
              <a:lnSpc>
                <a:spcPct val="90000"/>
              </a:lnSpc>
              <a:buFont typeface="Arial" pitchFamily="-110" charset="0"/>
              <a:buAutoNum type="arabicPeriod"/>
            </a:pPr>
            <a:r>
              <a:rPr lang="en-US" sz="2500"/>
              <a:t>Upon expulsion of a student, seek alternative educational opportunities.</a:t>
            </a:r>
          </a:p>
          <a:p>
            <a:pPr marL="609600" indent="-609600">
              <a:lnSpc>
                <a:spcPct val="90000"/>
              </a:lnSpc>
              <a:buFont typeface="Arial" pitchFamily="-110" charset="0"/>
              <a:buAutoNum type="arabicPeriod"/>
            </a:pPr>
            <a:r>
              <a:rPr lang="en-US" sz="2500"/>
              <a:t>Consider student history, seriousness of offense, and immediate need to act before punishment.</a:t>
            </a:r>
          </a:p>
          <a:p>
            <a:pPr marL="609600" indent="-609600">
              <a:lnSpc>
                <a:spcPct val="90000"/>
              </a:lnSpc>
              <a:buFont typeface="Arial" pitchFamily="-110" charset="0"/>
              <a:buAutoNum type="arabicPeriod"/>
            </a:pPr>
            <a:r>
              <a:rPr lang="en-US" sz="2500"/>
              <a:t>Follow due process in all manners.</a:t>
            </a: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2"/>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28674" name="Rectangle 2"/>
          <p:cNvSpPr>
            <a:spLocks noGrp="1" noChangeArrowheads="1"/>
          </p:cNvSpPr>
          <p:nvPr>
            <p:ph type="title"/>
          </p:nvPr>
        </p:nvSpPr>
        <p:spPr>
          <a:xfrm>
            <a:off x="1066800" y="228600"/>
            <a:ext cx="7010400" cy="1143000"/>
          </a:xfrm>
          <a:noFill/>
        </p:spPr>
        <p:txBody>
          <a:bodyPr/>
          <a:lstStyle/>
          <a:p>
            <a:r>
              <a:rPr lang="en-US"/>
              <a:t>Suspension</a:t>
            </a:r>
          </a:p>
        </p:txBody>
      </p:sp>
      <p:sp>
        <p:nvSpPr>
          <p:cNvPr id="28675" name="Rectangle 3"/>
          <p:cNvSpPr>
            <a:spLocks noGrp="1" noChangeArrowheads="1"/>
          </p:cNvSpPr>
          <p:nvPr>
            <p:ph type="body" idx="1"/>
          </p:nvPr>
        </p:nvSpPr>
        <p:spPr>
          <a:xfrm>
            <a:off x="685800" y="1219200"/>
            <a:ext cx="7772400" cy="5181600"/>
          </a:xfrm>
          <a:ln/>
        </p:spPr>
        <p:txBody>
          <a:bodyPr/>
          <a:lstStyle/>
          <a:p>
            <a:pPr marL="609600" indent="-609600">
              <a:lnSpc>
                <a:spcPct val="90000"/>
              </a:lnSpc>
              <a:buFont typeface="Arial" pitchFamily="-110" charset="0"/>
              <a:buAutoNum type="arabicPeriod"/>
            </a:pPr>
            <a:r>
              <a:rPr lang="en-US" sz="2100"/>
              <a:t>Give adequate notice of policies regarding suspension.</a:t>
            </a:r>
          </a:p>
          <a:p>
            <a:pPr marL="609600" indent="-609600">
              <a:lnSpc>
                <a:spcPct val="90000"/>
              </a:lnSpc>
              <a:buFont typeface="Arial" pitchFamily="-110" charset="0"/>
              <a:buAutoNum type="arabicPeriod"/>
            </a:pPr>
            <a:r>
              <a:rPr lang="en-US" sz="2100"/>
              <a:t>Compile a record of information. </a:t>
            </a:r>
            <a:r>
              <a:rPr lang="en-US" sz="1600"/>
              <a:t>(Include: description, time, and place of infraction, witnesses, and previous efforts to remedy behavior)</a:t>
            </a:r>
          </a:p>
          <a:p>
            <a:pPr marL="609600" indent="-609600">
              <a:lnSpc>
                <a:spcPct val="90000"/>
              </a:lnSpc>
              <a:buFont typeface="Arial" pitchFamily="-110" charset="0"/>
              <a:buAutoNum type="arabicPeriod"/>
            </a:pPr>
            <a:r>
              <a:rPr lang="en-US" sz="2100"/>
              <a:t>Provide some type of hearing preceded by notification of such.</a:t>
            </a:r>
          </a:p>
          <a:p>
            <a:pPr marL="609600" indent="-609600">
              <a:lnSpc>
                <a:spcPct val="90000"/>
              </a:lnSpc>
              <a:buFont typeface="Arial" pitchFamily="-110" charset="0"/>
              <a:buAutoNum type="arabicPeriod"/>
            </a:pPr>
            <a:r>
              <a:rPr lang="en-US" sz="2100"/>
              <a:t>Provide written or oral notice of charges </a:t>
            </a:r>
            <a:r>
              <a:rPr lang="en-US" sz="1600"/>
              <a:t>(Include evidence and opportunity to refute charges).</a:t>
            </a:r>
          </a:p>
          <a:p>
            <a:pPr marL="609600" indent="-609600">
              <a:lnSpc>
                <a:spcPct val="90000"/>
              </a:lnSpc>
              <a:buFont typeface="Arial" pitchFamily="-110" charset="0"/>
              <a:buAutoNum type="arabicPeriod"/>
            </a:pPr>
            <a:r>
              <a:rPr lang="en-US" sz="2100"/>
              <a:t>No delay is necessary between notice and hearing.</a:t>
            </a:r>
          </a:p>
          <a:p>
            <a:pPr marL="609600" indent="-609600">
              <a:lnSpc>
                <a:spcPct val="90000"/>
              </a:lnSpc>
              <a:buFont typeface="Arial" pitchFamily="-110" charset="0"/>
              <a:buAutoNum type="arabicPeriod"/>
            </a:pPr>
            <a:r>
              <a:rPr lang="en-US" sz="2100"/>
              <a:t>Listen to all sides of the issue during the hearing.  Students should be allowed to present their side without interruption.</a:t>
            </a:r>
          </a:p>
          <a:p>
            <a:pPr marL="609600" indent="-609600">
              <a:lnSpc>
                <a:spcPct val="90000"/>
              </a:lnSpc>
              <a:buFont typeface="Arial" pitchFamily="-110" charset="0"/>
              <a:buAutoNum type="arabicPeriod"/>
            </a:pPr>
            <a:r>
              <a:rPr lang="en-US" sz="2100"/>
              <a:t>Provide written notification of the actions from the hearing to the parents/guardians </a:t>
            </a:r>
            <a:r>
              <a:rPr lang="en-US" sz="1600"/>
              <a:t>(Include:  charges, evidence, number of days of suspension, ISS or OSS, conditions for return to school, statement that suspension can be appealed if desired.)</a:t>
            </a:r>
          </a:p>
          <a:p>
            <a:pPr marL="609600" indent="-609600">
              <a:lnSpc>
                <a:spcPct val="90000"/>
              </a:lnSpc>
              <a:buFont typeface="Arial" pitchFamily="-110" charset="0"/>
              <a:buAutoNum type="arabicPeriod"/>
            </a:pPr>
            <a:r>
              <a:rPr lang="en-US" sz="2100"/>
              <a:t>Inform parents/guardians by phone immediately.  Follow with written notification promptly.</a:t>
            </a:r>
            <a:endParaRPr lang="en-US" sz="16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2"/>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29698" name="Rectangle 2"/>
          <p:cNvSpPr>
            <a:spLocks noGrp="1" noChangeArrowheads="1"/>
          </p:cNvSpPr>
          <p:nvPr>
            <p:ph type="title"/>
          </p:nvPr>
        </p:nvSpPr>
        <p:spPr>
          <a:xfrm>
            <a:off x="1066800" y="304800"/>
            <a:ext cx="7010400" cy="1143000"/>
          </a:xfrm>
        </p:spPr>
        <p:txBody>
          <a:bodyPr/>
          <a:lstStyle/>
          <a:p>
            <a:r>
              <a:rPr lang="en-US"/>
              <a:t>Expulsion</a:t>
            </a:r>
            <a:br>
              <a:rPr lang="en-US"/>
            </a:br>
            <a:r>
              <a:rPr lang="en-US" sz="1400"/>
              <a:t>**These steps will meet the standards of due process if implemented correctly.**</a:t>
            </a:r>
            <a:endParaRPr lang="en-US"/>
          </a:p>
        </p:txBody>
      </p:sp>
      <p:sp>
        <p:nvSpPr>
          <p:cNvPr id="29699" name="Rectangle 3"/>
          <p:cNvSpPr>
            <a:spLocks noGrp="1" noChangeArrowheads="1"/>
          </p:cNvSpPr>
          <p:nvPr>
            <p:ph type="body" idx="1"/>
          </p:nvPr>
        </p:nvSpPr>
        <p:spPr>
          <a:xfrm>
            <a:off x="685800" y="1676400"/>
            <a:ext cx="7772400" cy="4724400"/>
          </a:xfrm>
          <a:ln/>
        </p:spPr>
        <p:txBody>
          <a:bodyPr/>
          <a:lstStyle/>
          <a:p>
            <a:pPr marL="609600" indent="-609600">
              <a:lnSpc>
                <a:spcPct val="90000"/>
              </a:lnSpc>
              <a:buFont typeface="Arial" pitchFamily="-110" charset="0"/>
              <a:buAutoNum type="arabicPeriod"/>
            </a:pPr>
            <a:r>
              <a:rPr lang="en-US" sz="2800"/>
              <a:t>Inform student(s), parents/guardians based on school policy of infractions that may result in expulsion.</a:t>
            </a:r>
          </a:p>
          <a:p>
            <a:pPr marL="609600" indent="-609600">
              <a:lnSpc>
                <a:spcPct val="90000"/>
              </a:lnSpc>
              <a:buFont typeface="Arial" pitchFamily="-110" charset="0"/>
              <a:buAutoNum type="arabicPeriod"/>
            </a:pPr>
            <a:r>
              <a:rPr lang="en-US" sz="2800"/>
              <a:t>Student is entitled to written notice of the charges and a right to a fair trial. </a:t>
            </a:r>
            <a:r>
              <a:rPr lang="en-US" sz="1600"/>
              <a:t>Written notice must be furnished well in advance of the actual hearing.</a:t>
            </a:r>
          </a:p>
          <a:p>
            <a:pPr marL="609600" indent="-609600">
              <a:lnSpc>
                <a:spcPct val="90000"/>
              </a:lnSpc>
              <a:buFont typeface="Arial" pitchFamily="-110" charset="0"/>
              <a:buAutoNum type="arabicPeriod"/>
            </a:pPr>
            <a:r>
              <a:rPr lang="en-US" sz="2800"/>
              <a:t>The following procedural steps should be considered </a:t>
            </a:r>
            <a:r>
              <a:rPr lang="en-US" sz="1600"/>
              <a:t>(at the minimum):</a:t>
            </a:r>
            <a:endParaRPr lang="en-US" sz="2800"/>
          </a:p>
          <a:p>
            <a:pPr marL="990600" lvl="1" indent="-533400">
              <a:lnSpc>
                <a:spcPct val="90000"/>
              </a:lnSpc>
              <a:buFont typeface="Arial" pitchFamily="-110" charset="0"/>
              <a:buNone/>
            </a:pPr>
            <a:r>
              <a:rPr lang="en-US" sz="1800"/>
              <a:t>        </a:t>
            </a:r>
            <a:r>
              <a:rPr lang="en-US" sz="2000"/>
              <a:t>1. Written notice of charges, 2. Right to a fair hearing, 3. Right to inspect evidence, 4. Right to present evidence on student’s behalf, 5. Right to legal counsel, 6. Right to call witnesses, 7. Right to cross-examine, 8. Right against self-incrimination, 9.  Right to appeal</a:t>
            </a:r>
            <a:r>
              <a:rPr lang="en-US" sz="1800"/>
              <a:t>.</a:t>
            </a: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2"/>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30722" name="Rectangle 2"/>
          <p:cNvSpPr>
            <a:spLocks noGrp="1" noChangeArrowheads="1"/>
          </p:cNvSpPr>
          <p:nvPr>
            <p:ph type="title"/>
          </p:nvPr>
        </p:nvSpPr>
        <p:spPr/>
        <p:txBody>
          <a:bodyPr>
            <a:normAutofit fontScale="90000"/>
          </a:bodyPr>
          <a:lstStyle/>
          <a:p>
            <a:r>
              <a:rPr lang="en-US"/>
              <a:t>Metal Detectors </a:t>
            </a:r>
            <a:br>
              <a:rPr lang="en-US"/>
            </a:br>
            <a:r>
              <a:rPr lang="en-US"/>
              <a:t>&amp; Drug Testing</a:t>
            </a:r>
          </a:p>
        </p:txBody>
      </p:sp>
      <p:sp>
        <p:nvSpPr>
          <p:cNvPr id="30723" name="Rectangle 3"/>
          <p:cNvSpPr>
            <a:spLocks noGrp="1" noChangeArrowheads="1"/>
          </p:cNvSpPr>
          <p:nvPr>
            <p:ph type="body" idx="1"/>
          </p:nvPr>
        </p:nvSpPr>
        <p:spPr>
          <a:ln/>
        </p:spPr>
        <p:txBody>
          <a:bodyPr/>
          <a:lstStyle/>
          <a:p>
            <a:pPr>
              <a:lnSpc>
                <a:spcPct val="90000"/>
              </a:lnSpc>
            </a:pPr>
            <a:r>
              <a:rPr lang="en-US" sz="2800"/>
              <a:t>Metal detectors should be used only when there is evidence of student behavior that poses threat to student health and safety.</a:t>
            </a:r>
          </a:p>
          <a:p>
            <a:pPr>
              <a:lnSpc>
                <a:spcPct val="90000"/>
              </a:lnSpc>
            </a:pPr>
            <a:endParaRPr lang="en-US" sz="2800"/>
          </a:p>
          <a:p>
            <a:pPr>
              <a:lnSpc>
                <a:spcPct val="90000"/>
              </a:lnSpc>
            </a:pPr>
            <a:r>
              <a:rPr lang="en-US" sz="2800"/>
              <a:t>Drug testing by schools has been deemed legal in the Supreme court pending it is part of the school’s district-wide program on drug education and prevention and is in the district’s interest in combating drug abuse.</a:t>
            </a: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7200" cap="small" dirty="0" smtClean="0">
                <a:latin typeface="Times"/>
                <a:cs typeface="Times"/>
              </a:rPr>
              <a:t>Chapter 5</a:t>
            </a:r>
            <a:endParaRPr lang="en-US" sz="7200" cap="small" dirty="0">
              <a:latin typeface="Times"/>
              <a:cs typeface="Times"/>
            </a:endParaRPr>
          </a:p>
        </p:txBody>
      </p:sp>
      <p:sp>
        <p:nvSpPr>
          <p:cNvPr id="3" name="Subtitle 2"/>
          <p:cNvSpPr>
            <a:spLocks noGrp="1"/>
          </p:cNvSpPr>
          <p:nvPr>
            <p:ph type="subTitle" idx="1"/>
          </p:nvPr>
        </p:nvSpPr>
        <p:spPr/>
        <p:txBody>
          <a:bodyPr>
            <a:normAutofit fontScale="70000" lnSpcReduction="20000"/>
          </a:bodyPr>
          <a:lstStyle/>
          <a:p>
            <a:r>
              <a:rPr lang="en-US" dirty="0" smtClean="0">
                <a:solidFill>
                  <a:schemeClr val="tx1"/>
                </a:solidFill>
                <a:latin typeface="Times"/>
                <a:cs typeface="Times"/>
              </a:rPr>
              <a:t>Individuals With Disabilities</a:t>
            </a:r>
          </a:p>
          <a:p>
            <a:endParaRPr lang="en-US" dirty="0" smtClean="0">
              <a:solidFill>
                <a:schemeClr val="tx1"/>
              </a:solidFill>
              <a:latin typeface="Times"/>
              <a:cs typeface="Times"/>
            </a:endParaRPr>
          </a:p>
          <a:p>
            <a:r>
              <a:rPr lang="en-US" dirty="0" smtClean="0">
                <a:solidFill>
                  <a:schemeClr val="tx1"/>
                </a:solidFill>
                <a:latin typeface="Times"/>
                <a:cs typeface="Times"/>
              </a:rPr>
              <a:t>EDAD 859</a:t>
            </a:r>
          </a:p>
          <a:p>
            <a:endParaRPr lang="en-US" dirty="0" smtClean="0">
              <a:solidFill>
                <a:schemeClr val="tx1"/>
              </a:solidFill>
              <a:latin typeface="Times"/>
              <a:cs typeface="Times"/>
            </a:endParaRPr>
          </a:p>
          <a:p>
            <a:r>
              <a:rPr lang="en-US" dirty="0" smtClean="0">
                <a:solidFill>
                  <a:schemeClr val="tx1"/>
                </a:solidFill>
                <a:latin typeface="Times"/>
                <a:cs typeface="Times"/>
              </a:rPr>
              <a:t>By: Group 2</a:t>
            </a: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1975- P.L. 94-142 the Education for All Handicapped Children Act:</a:t>
            </a:r>
            <a:br>
              <a:rPr lang="en-US" dirty="0" smtClean="0"/>
            </a:br>
            <a:endParaRPr lang="en-US" dirty="0"/>
          </a:p>
        </p:txBody>
      </p:sp>
      <p:sp>
        <p:nvSpPr>
          <p:cNvPr id="3" name="Content Placeholder 2"/>
          <p:cNvSpPr>
            <a:spLocks noGrp="1"/>
          </p:cNvSpPr>
          <p:nvPr>
            <p:ph idx="1"/>
          </p:nvPr>
        </p:nvSpPr>
        <p:spPr/>
        <p:txBody>
          <a:bodyPr/>
          <a:lstStyle/>
          <a:p>
            <a:r>
              <a:rPr lang="en-US" dirty="0" smtClean="0"/>
              <a:t>An act of congress after findings that supported the need.</a:t>
            </a:r>
          </a:p>
          <a:p>
            <a:r>
              <a:rPr lang="en-US" dirty="0" smtClean="0"/>
              <a:t>Congress realized it was in the nations best interest for the federal government to intervene and work with the states collaboratively in addressing the needs of children with disabilities.</a:t>
            </a: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1990- Individuals With Disabilities Education Act (IDEA):</a:t>
            </a:r>
            <a:br>
              <a:rPr lang="en-US" dirty="0" smtClean="0"/>
            </a:br>
            <a:endParaRPr lang="en-US" dirty="0"/>
          </a:p>
        </p:txBody>
      </p:sp>
      <p:sp>
        <p:nvSpPr>
          <p:cNvPr id="3" name="Content Placeholder 2"/>
          <p:cNvSpPr>
            <a:spLocks noGrp="1"/>
          </p:cNvSpPr>
          <p:nvPr>
            <p:ph idx="1"/>
          </p:nvPr>
        </p:nvSpPr>
        <p:spPr/>
        <p:txBody>
          <a:bodyPr>
            <a:normAutofit lnSpcReduction="10000"/>
          </a:bodyPr>
          <a:lstStyle/>
          <a:p>
            <a:r>
              <a:rPr lang="en-US" dirty="0" smtClean="0"/>
              <a:t>Defines the responsibility of school districts in regards to children with disabilities ages 3-21. The level of financial support is set forth to assist states in meeting their obligations.</a:t>
            </a:r>
          </a:p>
          <a:p>
            <a:endParaRPr lang="en-US" dirty="0" smtClean="0"/>
          </a:p>
          <a:p>
            <a:r>
              <a:rPr lang="en-US" dirty="0" smtClean="0"/>
              <a:t>This legislation was passed to ensure that all children with disabilities receive a free and appropriate public education in a least restrictive environment.</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2004- Individuals With Disabilities Education Improvement Act (IDEIA):</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This act was a reauthorizing of IDEA.</a:t>
            </a:r>
          </a:p>
          <a:p>
            <a:r>
              <a:rPr lang="en-US" dirty="0" smtClean="0"/>
              <a:t>Was signed by the president on November 19</a:t>
            </a:r>
            <a:r>
              <a:rPr lang="en-US" baseline="30000" dirty="0" smtClean="0"/>
              <a:t>th</a:t>
            </a:r>
            <a:r>
              <a:rPr lang="en-US" dirty="0" smtClean="0"/>
              <a:t>, 2004.</a:t>
            </a:r>
          </a:p>
          <a:p>
            <a:r>
              <a:rPr lang="en-US" dirty="0" smtClean="0"/>
              <a:t>A federal law that ensures that eligible children with disabilities ages 3-21 receive a free and appropriate public education consistent with their individual needs. </a:t>
            </a:r>
          </a:p>
          <a:p>
            <a:r>
              <a:rPr lang="en-US" dirty="0" smtClean="0"/>
              <a:t>It provides new formulas for allocating funds to state and local education agencies.</a:t>
            </a:r>
          </a:p>
          <a:p>
            <a:r>
              <a:rPr lang="en-US" dirty="0" smtClean="0"/>
              <a:t>The act also established </a:t>
            </a:r>
            <a:r>
              <a:rPr lang="en-US" dirty="0" err="1" smtClean="0"/>
              <a:t>substantsive</a:t>
            </a:r>
            <a:r>
              <a:rPr lang="en-US" dirty="0" smtClean="0"/>
              <a:t> and procedural due process rights. </a:t>
            </a:r>
          </a:p>
          <a:p>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2000- National Council on Disability (NCD):</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An independent federal agency of fifteen members that were appointed by the president and confirmed by the senate.</a:t>
            </a:r>
          </a:p>
          <a:p>
            <a:r>
              <a:rPr lang="en-US" dirty="0" smtClean="0"/>
              <a:t>Purpose is to promote policies, programs,, practices and procedures designed to assure equal opportunity for individuals with disabilities irrespective of the nature and severity of  their disability.</a:t>
            </a:r>
          </a:p>
          <a:p>
            <a:r>
              <a:rPr lang="en-US" dirty="0" smtClean="0"/>
              <a:t>Found every state to be out of compliance (to some degree) with the Individuals with Disabilities Education Act (IDEA).</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Disciplining Students with Disabilities:</a:t>
            </a:r>
            <a:endParaRPr lang="en-US" dirty="0"/>
          </a:p>
        </p:txBody>
      </p:sp>
      <p:sp>
        <p:nvSpPr>
          <p:cNvPr id="3" name="Content Placeholder 2"/>
          <p:cNvSpPr>
            <a:spLocks noGrp="1"/>
          </p:cNvSpPr>
          <p:nvPr>
            <p:ph idx="1"/>
          </p:nvPr>
        </p:nvSpPr>
        <p:spPr/>
        <p:txBody>
          <a:bodyPr/>
          <a:lstStyle/>
          <a:p>
            <a:r>
              <a:rPr lang="en-US" dirty="0" smtClean="0"/>
              <a:t>A suspension of 1-10 days is the same for a child with a disability or without a disability.</a:t>
            </a:r>
          </a:p>
          <a:p>
            <a:endParaRPr lang="en-US" dirty="0" smtClean="0"/>
          </a:p>
          <a:p>
            <a:r>
              <a:rPr lang="en-US" dirty="0" smtClean="0"/>
              <a:t>Suspension and/or expulsion over 10 days will follow the same guidelines or plan for disabled  students unless the disabled student’s behavior manifested from the disability.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lumMod val="65000"/>
            <a:lumOff val="3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System of Courts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2 types of courts are federal and state.  </a:t>
            </a:r>
          </a:p>
          <a:p>
            <a:r>
              <a:rPr lang="en-US" dirty="0" smtClean="0">
                <a:hlinkClick r:id="rId3"/>
              </a:rPr>
              <a:t>Federal courts include district courts, appellate courts, and the Supreme Court.</a:t>
            </a:r>
            <a:endParaRPr lang="en-US" dirty="0" smtClean="0"/>
          </a:p>
          <a:p>
            <a:r>
              <a:rPr lang="en-US" dirty="0" smtClean="0"/>
              <a:t>At least one federal court is found in each state with a total of 95 in the U.S.</a:t>
            </a:r>
          </a:p>
          <a:p>
            <a:r>
              <a:rPr lang="en-US" dirty="0" smtClean="0"/>
              <a:t>There are 13 federal circuit courts with Nebraska belonging to the 8</a:t>
            </a:r>
            <a:r>
              <a:rPr lang="en-US" baseline="30000" dirty="0" smtClean="0"/>
              <a:t>th</a:t>
            </a:r>
            <a:r>
              <a:rPr lang="en-US" dirty="0" smtClean="0"/>
              <a:t>.</a:t>
            </a:r>
          </a:p>
          <a:p>
            <a:r>
              <a:rPr lang="en-US" dirty="0" smtClean="0">
                <a:hlinkClick r:id="rId4"/>
              </a:rPr>
              <a:t>State courts are where most educational cases take place because they do not involve federal questions.  </a:t>
            </a:r>
            <a:endParaRPr lang="en-US" dirty="0" smtClean="0"/>
          </a:p>
          <a:p>
            <a:r>
              <a:rPr lang="en-US" dirty="0" smtClean="0"/>
              <a:t>State courts are split into courts of general jurisdiction, court of special jurisdiction, courts of limited jurisdiction, and appellate courts.</a:t>
            </a:r>
          </a:p>
          <a:p>
            <a:endParaRPr lang="en-US" dirty="0"/>
          </a:p>
        </p:txBody>
      </p:sp>
      <p:pic>
        <p:nvPicPr>
          <p:cNvPr id="8194" name="Picture 2" descr="http://thm-a03.yimg.com/image/142485aea708d672">
            <a:hlinkClick r:id="rId5"/>
          </p:cNvPr>
          <p:cNvPicPr>
            <a:picLocks noChangeAspect="1" noChangeArrowheads="1"/>
          </p:cNvPicPr>
          <p:nvPr/>
        </p:nvPicPr>
        <p:blipFill>
          <a:blip r:embed="rId6"/>
          <a:srcRect/>
          <a:stretch>
            <a:fillRect/>
          </a:stretch>
        </p:blipFill>
        <p:spPr bwMode="auto">
          <a:xfrm>
            <a:off x="838200" y="482600"/>
            <a:ext cx="1190625" cy="92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Parental Rights in Special Education:</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There is to be written consent prior to a school district conducting an initial or reevaluation of a student.</a:t>
            </a:r>
          </a:p>
          <a:p>
            <a:r>
              <a:rPr lang="en-US" dirty="0" smtClean="0"/>
              <a:t>All students have a right to a “Free and Appropriate Public Education” (FAPE).</a:t>
            </a:r>
          </a:p>
          <a:p>
            <a:r>
              <a:rPr lang="en-US" dirty="0" smtClean="0"/>
              <a:t>Parents must have input on a child’s IEP as they know the child best. </a:t>
            </a:r>
          </a:p>
          <a:p>
            <a:r>
              <a:rPr lang="en-US" dirty="0" smtClean="0"/>
              <a:t>Parents have the right to request evaluations by other providers such as an O.T. P.T. or vision specialist etc…</a:t>
            </a:r>
          </a:p>
          <a:p>
            <a:r>
              <a:rPr lang="en-US" dirty="0" smtClean="0"/>
              <a:t>Parents have the right to request meetings and to refuse special education services. </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Least Restrictive Environment: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Regular classroom with support from the regular education classroom teacher. </a:t>
            </a:r>
          </a:p>
          <a:p>
            <a:r>
              <a:rPr lang="en-US" dirty="0" smtClean="0"/>
              <a:t>Regular class with support instruction from special education teacher.</a:t>
            </a:r>
          </a:p>
          <a:p>
            <a:r>
              <a:rPr lang="en-US" dirty="0" smtClean="0"/>
              <a:t>Regular class with special resource instruction.</a:t>
            </a:r>
          </a:p>
          <a:p>
            <a:r>
              <a:rPr lang="en-US" dirty="0" smtClean="0"/>
              <a:t>Full time special education class in a regular school.</a:t>
            </a:r>
          </a:p>
          <a:p>
            <a:r>
              <a:rPr lang="en-US" dirty="0" smtClean="0"/>
              <a:t>Full time special school.</a:t>
            </a:r>
          </a:p>
          <a:p>
            <a:r>
              <a:rPr lang="en-US" dirty="0" smtClean="0"/>
              <a:t>Residential school.</a:t>
            </a:r>
          </a:p>
          <a:p>
            <a:r>
              <a:rPr lang="en-US" dirty="0" smtClean="0"/>
              <a:t>Homebound instruction.</a:t>
            </a:r>
          </a:p>
          <a:p>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Multi-Disciplinary Team (MDT):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MDT meetings are held to discuss the results of  initial testing or reevaluation testing to determine if a student qualifies for Special Education Services.</a:t>
            </a:r>
          </a:p>
          <a:p>
            <a:r>
              <a:rPr lang="en-US" dirty="0" smtClean="0"/>
              <a:t>All MDT meetings must have an administrator in attendance or an appointed person who is qualified to provide information, supervise and have knowledge of the availability of resources in the school district.</a:t>
            </a:r>
          </a:p>
          <a:p>
            <a:r>
              <a:rPr lang="en-US" dirty="0" smtClean="0"/>
              <a:t>Students are reevaluated every three years.</a:t>
            </a:r>
          </a:p>
          <a:p>
            <a:r>
              <a:rPr lang="en-US" dirty="0" smtClean="0"/>
              <a:t>Students are eligible for services from ages 3-21 but there are services available for children birth – 3 years old.  </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Individual Educational Plan (IEP):</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 written statement for each child with a disability that describes their educational program. It is developed, reviewed and revised in accordance with IDEA and must meet Rule 51 and IDEA requirements.</a:t>
            </a:r>
          </a:p>
          <a:p>
            <a:r>
              <a:rPr lang="en-US" dirty="0" smtClean="0"/>
              <a:t>Must meet annually.</a:t>
            </a:r>
          </a:p>
          <a:p>
            <a:r>
              <a:rPr lang="en-US" dirty="0" smtClean="0"/>
              <a:t>Can include related services such as O.T., P.T., etc…as needed.</a:t>
            </a:r>
          </a:p>
          <a:p>
            <a:r>
              <a:rPr lang="en-US" dirty="0" smtClean="0"/>
              <a:t>Must be developed and implemented for each public and non public school child who receives special education and related services.</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Check this out!</a:t>
            </a:r>
            <a:endParaRPr lang="en-US" dirty="0"/>
          </a:p>
        </p:txBody>
      </p:sp>
      <p:sp>
        <p:nvSpPr>
          <p:cNvPr id="3" name="Content Placeholder 2"/>
          <p:cNvSpPr>
            <a:spLocks noGrp="1"/>
          </p:cNvSpPr>
          <p:nvPr>
            <p:ph idx="1"/>
          </p:nvPr>
        </p:nvSpPr>
        <p:spPr/>
        <p:txBody>
          <a:bodyPr/>
          <a:lstStyle/>
          <a:p>
            <a:r>
              <a:rPr lang="en-US" dirty="0" smtClean="0"/>
              <a:t> </a:t>
            </a:r>
            <a:r>
              <a:rPr lang="en-US" dirty="0" smtClean="0">
                <a:hlinkClick r:id="rId2"/>
              </a:rPr>
              <a:t>http://www.ed.gov/about/offices/list/ocr/504faq.html</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600" dirty="0" smtClean="0"/>
              <a:t>Chapter 6</a:t>
            </a:r>
            <a:endParaRPr lang="en-US" sz="6600" dirty="0"/>
          </a:p>
        </p:txBody>
      </p:sp>
      <p:sp>
        <p:nvSpPr>
          <p:cNvPr id="3" name="Subtitle 2"/>
          <p:cNvSpPr>
            <a:spLocks noGrp="1"/>
          </p:cNvSpPr>
          <p:nvPr>
            <p:ph type="subTitle" idx="1"/>
          </p:nvPr>
        </p:nvSpPr>
        <p:spPr/>
        <p:txBody>
          <a:bodyPr>
            <a:normAutofit/>
          </a:bodyPr>
          <a:lstStyle/>
          <a:p>
            <a:r>
              <a:rPr lang="en-US" sz="3200" dirty="0" smtClean="0">
                <a:solidFill>
                  <a:schemeClr val="tx2">
                    <a:lumMod val="10000"/>
                  </a:schemeClr>
                </a:solidFill>
              </a:rPr>
              <a:t>School Personnel and School District Liability</a:t>
            </a:r>
            <a:endParaRPr lang="en-US" sz="3200" dirty="0">
              <a:solidFill>
                <a:schemeClr val="tx2">
                  <a:lumMod val="10000"/>
                </a:schemeClr>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Liability</a:t>
            </a:r>
            <a:endParaRPr lang="en-US" dirty="0"/>
          </a:p>
        </p:txBody>
      </p:sp>
      <p:sp>
        <p:nvSpPr>
          <p:cNvPr id="3" name="Content Placeholder 2"/>
          <p:cNvSpPr>
            <a:spLocks noGrp="1"/>
          </p:cNvSpPr>
          <p:nvPr>
            <p:ph idx="1"/>
          </p:nvPr>
        </p:nvSpPr>
        <p:spPr>
          <a:xfrm>
            <a:off x="779463" y="1600200"/>
            <a:ext cx="7583488" cy="5257800"/>
          </a:xfrm>
        </p:spPr>
        <p:txBody>
          <a:bodyPr>
            <a:normAutofit fontScale="77500" lnSpcReduction="20000"/>
          </a:bodyPr>
          <a:lstStyle/>
          <a:p>
            <a:r>
              <a:rPr lang="en-US" dirty="0" smtClean="0"/>
              <a:t>Liability involving school personnel normally falls into two categories: intentional torts and unintentional.</a:t>
            </a:r>
          </a:p>
          <a:p>
            <a:r>
              <a:rPr lang="en-US" dirty="0" smtClean="0"/>
              <a:t>Intentional torts-such as assault, battery, libel, slander, defamation, false arrest, malicious prosecution, and invasion of privacy-require proof of intent or willfulness.</a:t>
            </a:r>
          </a:p>
          <a:p>
            <a:r>
              <a:rPr lang="en-US" dirty="0" smtClean="0"/>
              <a:t>Unintentional torts-such as simple negligence-does not require such proof of intent or willfulness.</a:t>
            </a:r>
          </a:p>
          <a:p>
            <a:r>
              <a:rPr lang="en-US" dirty="0" smtClean="0"/>
              <a:t>In either case, charges may be sustained if the school failed to act appropriately or improperly.</a:t>
            </a:r>
          </a:p>
          <a:p>
            <a:r>
              <a:rPr lang="en-US" dirty="0" smtClean="0"/>
              <a:t>Forseeability, a crucial element in liability cases, is defined as the teacher’s or administrator’s ability to predict that a certain activity may prove harmful.  For example, a school would be liable if broken glass panes exist in a doorway.</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safety</a:t>
            </a:r>
            <a:endParaRPr lang="en-US" dirty="0"/>
          </a:p>
        </p:txBody>
      </p:sp>
      <p:sp>
        <p:nvSpPr>
          <p:cNvPr id="3" name="Content Placeholder 2"/>
          <p:cNvSpPr>
            <a:spLocks noGrp="1"/>
          </p:cNvSpPr>
          <p:nvPr>
            <p:ph idx="1"/>
          </p:nvPr>
        </p:nvSpPr>
        <p:spPr>
          <a:xfrm>
            <a:off x="779463" y="1345920"/>
            <a:ext cx="7583488" cy="5816880"/>
          </a:xfrm>
        </p:spPr>
        <p:txBody>
          <a:bodyPr/>
          <a:lstStyle/>
          <a:p>
            <a:r>
              <a:rPr lang="en-US" sz="2300" dirty="0" smtClean="0"/>
              <a:t>Teachers have a legal duty to instruct students on the proper use of equipment and materials.  Failure to do so makes the teacher liable.  Examples include use of table saws, welding equipment, science equipment, and athletic equipment and techniques.</a:t>
            </a:r>
          </a:p>
          <a:p>
            <a:r>
              <a:rPr lang="en-US" sz="2300" dirty="0" smtClean="0"/>
              <a:t>There is no clear cut line for procedures for before and after school supervision.  Each district must evaluate their own situation and provide the supervision necessary.  At the very least, students should be periodically monitored.  If problem arise, then full time supervision would be required</a:t>
            </a:r>
          </a:p>
          <a:p>
            <a:r>
              <a:rPr lang="en-US" sz="2300" dirty="0" smtClean="0"/>
              <a:t>A letter informing parents of before and after school monitoring policies should be sent home, signed by the legal guardian, and returned to the school.</a:t>
            </a:r>
          </a:p>
          <a:p>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thoughts</a:t>
            </a:r>
            <a:endParaRPr lang="en-US" dirty="0"/>
          </a:p>
        </p:txBody>
      </p:sp>
      <p:sp>
        <p:nvSpPr>
          <p:cNvPr id="3" name="Content Placeholder 2"/>
          <p:cNvSpPr>
            <a:spLocks noGrp="1"/>
          </p:cNvSpPr>
          <p:nvPr>
            <p:ph idx="1"/>
          </p:nvPr>
        </p:nvSpPr>
        <p:spPr>
          <a:xfrm>
            <a:off x="779463" y="1345920"/>
            <a:ext cx="7583488" cy="5512080"/>
          </a:xfrm>
        </p:spPr>
        <p:txBody>
          <a:bodyPr>
            <a:normAutofit fontScale="85000" lnSpcReduction="20000"/>
          </a:bodyPr>
          <a:lstStyle/>
          <a:p>
            <a:r>
              <a:rPr lang="en-US" dirty="0" smtClean="0"/>
              <a:t>School grounds should be accessible and considered safe for visitors.</a:t>
            </a:r>
          </a:p>
          <a:p>
            <a:r>
              <a:rPr lang="en-US" dirty="0" smtClean="0"/>
              <a:t>Personal information regarding students must be kept confidential.</a:t>
            </a:r>
          </a:p>
          <a:p>
            <a:r>
              <a:rPr lang="en-US" dirty="0" smtClean="0"/>
              <a:t>Schools should develop a culture and a set of values that place a high premium on respect of all individuals in the school community.</a:t>
            </a:r>
          </a:p>
          <a:p>
            <a:r>
              <a:rPr lang="en-US" dirty="0" smtClean="0"/>
              <a:t>Items retrieved from students, if not illegal, should be returned to students or their parents in a reasonable time frame and not retained permanently by school personnel.</a:t>
            </a:r>
          </a:p>
          <a:p>
            <a:r>
              <a:rPr lang="en-US" dirty="0" smtClean="0"/>
              <a:t>Well planned liability workshops should be offered periodically to ensure that school personnel are aware of the limits of liability.</a:t>
            </a:r>
          </a:p>
          <a:p>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Interesting Video </a:t>
            </a:r>
            <a:br>
              <a:rPr lang="en-US" dirty="0" smtClean="0"/>
            </a:br>
            <a:r>
              <a:rPr lang="en-US" dirty="0" smtClean="0"/>
              <a:t>(2 min)</a:t>
            </a:r>
            <a:endParaRPr lang="en-US" dirty="0"/>
          </a:p>
        </p:txBody>
      </p:sp>
      <p:sp>
        <p:nvSpPr>
          <p:cNvPr id="3" name="Content Placeholder 2"/>
          <p:cNvSpPr>
            <a:spLocks noGrp="1"/>
          </p:cNvSpPr>
          <p:nvPr>
            <p:ph idx="1"/>
          </p:nvPr>
        </p:nvSpPr>
        <p:spPr/>
        <p:txBody>
          <a:bodyPr/>
          <a:lstStyle/>
          <a:p>
            <a:r>
              <a:rPr lang="en-US" dirty="0" smtClean="0">
                <a:hlinkClick r:id="rId2"/>
              </a:rPr>
              <a:t>News Story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lumMod val="65000"/>
            <a:lumOff val="35000"/>
          </a:schemeClr>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Federal Court Video (8 min)</a:t>
            </a:r>
            <a:endParaRPr lang="en-US" dirty="0"/>
          </a:p>
        </p:txBody>
      </p:sp>
      <p:pic>
        <p:nvPicPr>
          <p:cNvPr id="5" name="Picture 4">
            <a:hlinkClick r:id="rId3"/>
          </p:cNvPr>
          <p:cNvPicPr>
            <a:picLocks noChangeAspect="1"/>
          </p:cNvPicPr>
          <p:nvPr/>
        </p:nvPicPr>
        <p:blipFill>
          <a:blip r:embed="rId4"/>
          <a:stretch>
            <a:fillRect/>
          </a:stretch>
        </p:blipFill>
        <p:spPr>
          <a:xfrm>
            <a:off x="1676400" y="1417637"/>
            <a:ext cx="6477000" cy="4948549"/>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5"/>
        </a:solidFill>
        <a:effectLst/>
      </p:bgPr>
    </p:bg>
    <p:spTree>
      <p:nvGrpSpPr>
        <p:cNvPr id="1" name=""/>
        <p:cNvGrpSpPr/>
        <p:nvPr/>
      </p:nvGrpSpPr>
      <p:grpSpPr>
        <a:xfrm>
          <a:off x="0" y="0"/>
          <a:ext cx="0" cy="0"/>
          <a:chOff x="0" y="0"/>
          <a:chExt cx="0" cy="0"/>
        </a:xfrm>
      </p:grpSpPr>
      <p:sp>
        <p:nvSpPr>
          <p:cNvPr id="6146" name="Subtitle 2"/>
          <p:cNvSpPr>
            <a:spLocks noGrp="1"/>
          </p:cNvSpPr>
          <p:nvPr>
            <p:ph type="subTitle" idx="1"/>
          </p:nvPr>
        </p:nvSpPr>
        <p:spPr/>
        <p:txBody>
          <a:bodyPr>
            <a:normAutofit fontScale="92500" lnSpcReduction="20000"/>
          </a:bodyPr>
          <a:lstStyle/>
          <a:p>
            <a:r>
              <a:rPr lang="en-US"/>
              <a:t>Chapter 7</a:t>
            </a:r>
          </a:p>
          <a:p>
            <a:r>
              <a:rPr lang="en-US"/>
              <a:t>School Law and the Public Schools, 2008</a:t>
            </a:r>
          </a:p>
          <a:p>
            <a:r>
              <a:rPr lang="en-US"/>
              <a:t>Nathan Essex</a:t>
            </a:r>
          </a:p>
        </p:txBody>
      </p:sp>
      <p:sp>
        <p:nvSpPr>
          <p:cNvPr id="6147" name="Title 1"/>
          <p:cNvSpPr>
            <a:spLocks noGrp="1"/>
          </p:cNvSpPr>
          <p:nvPr>
            <p:ph type="ctrTitle"/>
          </p:nvPr>
        </p:nvSpPr>
        <p:spPr>
          <a:xfrm>
            <a:off x="457200" y="1506538"/>
            <a:ext cx="8229600" cy="1470025"/>
          </a:xfrm>
        </p:spPr>
        <p:txBody>
          <a:bodyPr/>
          <a:lstStyle/>
          <a:p>
            <a:r>
              <a:t>Liability and Student Records</a:t>
            </a: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5"/>
        </a:solidFill>
        <a:effectLst/>
      </p:bgPr>
    </p:bg>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t>Public Law 93-380</a:t>
            </a:r>
          </a:p>
        </p:txBody>
      </p:sp>
      <p:sp>
        <p:nvSpPr>
          <p:cNvPr id="3" name="Content Placeholder 2"/>
          <p:cNvSpPr>
            <a:spLocks noGrp="1"/>
          </p:cNvSpPr>
          <p:nvPr>
            <p:ph sz="quarter" idx="1"/>
          </p:nvPr>
        </p:nvSpPr>
        <p:spPr/>
        <p:txBody>
          <a:bodyPr>
            <a:normAutofit lnSpcReduction="10000"/>
          </a:bodyPr>
          <a:lstStyle/>
          <a:p>
            <a:pPr>
              <a:lnSpc>
                <a:spcPct val="80000"/>
              </a:lnSpc>
            </a:pPr>
            <a:r>
              <a:rPr lang="en-US" sz="2400"/>
              <a:t>The Family Educational Rights and Privacy Act (FERPA) protects confidentiality of student records.</a:t>
            </a:r>
          </a:p>
          <a:p>
            <a:pPr>
              <a:lnSpc>
                <a:spcPct val="80000"/>
              </a:lnSpc>
            </a:pPr>
            <a:r>
              <a:rPr lang="en-US" sz="2400"/>
              <a:t>Rights of Parents:  Parents or legal guardians have the right to inspect their child’s record</a:t>
            </a:r>
          </a:p>
          <a:p>
            <a:pPr>
              <a:lnSpc>
                <a:spcPct val="80000"/>
              </a:lnSpc>
            </a:pPr>
            <a:r>
              <a:rPr lang="en-US" sz="2400"/>
              <a:t>Right of Noncustodial Parents:  The courts have maintained that neither parent could be denied access to the child’s records under the Family Educational Rights and Privacy Act.</a:t>
            </a:r>
          </a:p>
          <a:p>
            <a:pPr>
              <a:lnSpc>
                <a:spcPct val="80000"/>
              </a:lnSpc>
            </a:pPr>
            <a:r>
              <a:rPr lang="en-US" sz="2400"/>
              <a:t>Rights of Eligible Students:  The student may exercise the same rights afforded parents or guardians, if he or she has reached the age of 18 or in enrolled in a postsecondary institution.</a:t>
            </a:r>
          </a:p>
          <a:p>
            <a:pPr>
              <a:lnSpc>
                <a:spcPct val="80000"/>
              </a:lnSpc>
            </a:pPr>
            <a:r>
              <a:rPr lang="en-US" sz="2400"/>
              <a:t>Rights of School Personnel:  Teachers, counselors, and administrators who have a legitimate educational interest in viewing record may do so.  A written form, must be maintained permanently with the file.</a:t>
            </a: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5"/>
        </a:solidFill>
        <a:effectLst/>
      </p:bgPr>
    </p:bg>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t>Confidentiality</a:t>
            </a:r>
          </a:p>
        </p:txBody>
      </p:sp>
      <p:sp>
        <p:nvSpPr>
          <p:cNvPr id="8195" name="Content Placeholder 2"/>
          <p:cNvSpPr>
            <a:spLocks noGrp="1"/>
          </p:cNvSpPr>
          <p:nvPr>
            <p:ph sz="quarter" idx="1"/>
          </p:nvPr>
        </p:nvSpPr>
        <p:spPr/>
        <p:txBody>
          <a:bodyPr>
            <a:normAutofit fontScale="85000" lnSpcReduction="10000"/>
          </a:bodyPr>
          <a:lstStyle/>
          <a:p>
            <a:r>
              <a:rPr lang="en-US"/>
              <a:t>School counselors are not required to share information obtained from students with their parents.  Records that remain in the sole possession of counselors are not subject to FERPA.  Educational records under FERPA do no include personal files.  When circumstances arise in which public disclosure is in the public interest, confidentiality is lost.</a:t>
            </a:r>
          </a:p>
          <a:p>
            <a:r>
              <a:rPr lang="en-US"/>
              <a:t>Federal and state officials may inspect files without parental consent in order to enforce federal or state laws or to audit or evaluate federal education programs.</a:t>
            </a: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a:t>Landmark U.S. Supreme Court Rulings</a:t>
            </a:r>
          </a:p>
        </p:txBody>
      </p:sp>
      <p:sp>
        <p:nvSpPr>
          <p:cNvPr id="9219" name="Content Placeholder 2"/>
          <p:cNvSpPr>
            <a:spLocks noGrp="1"/>
          </p:cNvSpPr>
          <p:nvPr>
            <p:ph sz="quarter" idx="1"/>
          </p:nvPr>
        </p:nvSpPr>
        <p:spPr/>
        <p:txBody>
          <a:bodyPr>
            <a:normAutofit fontScale="92500" lnSpcReduction="20000"/>
          </a:bodyPr>
          <a:lstStyle/>
          <a:p>
            <a:endParaRPr lang="en-US"/>
          </a:p>
          <a:p>
            <a:r>
              <a:rPr lang="en-US"/>
              <a:t>Owasso ISD v. Falvo, 2002, the U.S. Supreme Court ruled that peer grading does not violate FERPA.</a:t>
            </a:r>
          </a:p>
          <a:p>
            <a:endParaRPr lang="en-US"/>
          </a:p>
          <a:p>
            <a:endParaRPr lang="en-US"/>
          </a:p>
          <a:p>
            <a:r>
              <a:rPr lang="en-US"/>
              <a:t>Gonzaga University v. John Doe, 2002, the U.S. Supreme Court ruled that student and parent may not sue for damages under 42 U.S.C. 1983 to enforce provisions of the Family Educational  Rights and Privacy Act.</a:t>
            </a: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a:t>Defamation Involving School Personnel</a:t>
            </a:r>
          </a:p>
        </p:txBody>
      </p:sp>
      <p:sp>
        <p:nvSpPr>
          <p:cNvPr id="10243" name="Content Placeholder 2"/>
          <p:cNvSpPr>
            <a:spLocks noGrp="1"/>
          </p:cNvSpPr>
          <p:nvPr>
            <p:ph sz="quarter" idx="1"/>
          </p:nvPr>
        </p:nvSpPr>
        <p:spPr/>
        <p:txBody>
          <a:bodyPr>
            <a:normAutofit fontScale="85000" lnSpcReduction="20000"/>
          </a:bodyPr>
          <a:lstStyle/>
          <a:p>
            <a:r>
              <a:rPr lang="en-US"/>
              <a:t>When school personnel communicate personal and sensitive information to another unauthorized person that results in injury to the student’s reputation or standing in the school or that diminishes the respect and esteem to which the student is held, they may faces charges of libel or slander depending on the manner and intent in which such information was communicated.</a:t>
            </a:r>
          </a:p>
          <a:p>
            <a:r>
              <a:rPr lang="en-US" b="1" i="1"/>
              <a:t>Slander </a:t>
            </a:r>
            <a:r>
              <a:rPr lang="en-US"/>
              <a:t>is oral defamation, when school personnel inadvertently communicate sensitive and damaging information contained in student file to unauthorized individuals.</a:t>
            </a: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a:t>Defamation Involving School Personnel</a:t>
            </a:r>
          </a:p>
        </p:txBody>
      </p:sp>
      <p:sp>
        <p:nvSpPr>
          <p:cNvPr id="11267" name="Content Placeholder 2"/>
          <p:cNvSpPr>
            <a:spLocks noGrp="1"/>
          </p:cNvSpPr>
          <p:nvPr>
            <p:ph sz="quarter" idx="1"/>
          </p:nvPr>
        </p:nvSpPr>
        <p:spPr/>
        <p:txBody>
          <a:bodyPr>
            <a:normAutofit fontScale="85000" lnSpcReduction="10000"/>
          </a:bodyPr>
          <a:lstStyle/>
          <a:p>
            <a:r>
              <a:rPr lang="en-US" b="1"/>
              <a:t>Libel</a:t>
            </a:r>
            <a:r>
              <a:rPr lang="en-US"/>
              <a:t> is written defamation.  Teachers, counselors and principals should refrain from including damaging information in the student’s record for which there is no basis.</a:t>
            </a:r>
          </a:p>
          <a:p>
            <a:r>
              <a:rPr lang="en-US" b="1"/>
              <a:t>Qualified privilege </a:t>
            </a:r>
            <a:r>
              <a:rPr lang="en-US"/>
              <a:t>protects school personnel that provide oral or written information regarding a student, some of which might be contained in the student’s file when the requests are made and the school personnel responds in a truthful and reasonable manner.  This privilege is based on the premise that the educator is operating in good faith.</a:t>
            </a: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a:t>Defamation Involving School Personnel</a:t>
            </a:r>
          </a:p>
        </p:txBody>
      </p:sp>
      <p:sp>
        <p:nvSpPr>
          <p:cNvPr id="12291" name="Content Placeholder 2"/>
          <p:cNvSpPr>
            <a:spLocks noGrp="1"/>
          </p:cNvSpPr>
          <p:nvPr>
            <p:ph sz="quarter" idx="1"/>
          </p:nvPr>
        </p:nvSpPr>
        <p:spPr/>
        <p:txBody>
          <a:bodyPr/>
          <a:lstStyle/>
          <a:p>
            <a:r>
              <a:rPr lang="en-US" b="1"/>
              <a:t>Acts of Malice </a:t>
            </a:r>
            <a:r>
              <a:rPr lang="en-US"/>
              <a:t>exists when there is an clear intent to harm or injure another.  </a:t>
            </a:r>
          </a:p>
          <a:p>
            <a:endParaRPr lang="en-US"/>
          </a:p>
          <a:p>
            <a:r>
              <a:rPr lang="en-US"/>
              <a:t>Defenses Against Defamation include privilege, good faith and truth.</a:t>
            </a: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5"/>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438400" y="0"/>
            <a:ext cx="4419600" cy="762000"/>
          </a:xfrm>
        </p:spPr>
        <p:txBody>
          <a:bodyPr/>
          <a:lstStyle/>
          <a:p>
            <a:r>
              <a:rPr lang="en-US" sz="2000" b="1">
                <a:solidFill>
                  <a:schemeClr val="hlink"/>
                </a:solidFill>
                <a:effectLst>
                  <a:outerShdw blurRad="38100" dist="38100" dir="2700000" algn="tl">
                    <a:srgbClr val="000000"/>
                  </a:outerShdw>
                </a:effectLst>
                <a:latin typeface="Trebuchet MS" pitchFamily="-110" charset="0"/>
              </a:rPr>
              <a:t>Chapter 8:  Teacher Freedoms</a:t>
            </a:r>
          </a:p>
        </p:txBody>
      </p:sp>
      <p:sp>
        <p:nvSpPr>
          <p:cNvPr id="2051" name="Rectangle 3"/>
          <p:cNvSpPr>
            <a:spLocks noGrp="1" noChangeArrowheads="1"/>
          </p:cNvSpPr>
          <p:nvPr>
            <p:ph type="subTitle" idx="1"/>
          </p:nvPr>
        </p:nvSpPr>
        <p:spPr>
          <a:xfrm>
            <a:off x="0" y="1143000"/>
            <a:ext cx="9144000" cy="5715000"/>
          </a:xfrm>
        </p:spPr>
        <p:txBody>
          <a:bodyPr/>
          <a:lstStyle/>
          <a:p>
            <a:pPr algn="l">
              <a:lnSpc>
                <a:spcPct val="80000"/>
              </a:lnSpc>
            </a:pPr>
            <a:r>
              <a:rPr lang="en-US" sz="2000" b="1">
                <a:solidFill>
                  <a:schemeClr val="hlink"/>
                </a:solidFill>
                <a:effectLst>
                  <a:outerShdw blurRad="38100" dist="38100" dir="2700000" algn="tl">
                    <a:srgbClr val="000000"/>
                  </a:outerShdw>
                </a:effectLst>
                <a:latin typeface="Trebuchet MS" pitchFamily="-110" charset="0"/>
              </a:rPr>
              <a:t>Substantial Process</a:t>
            </a:r>
            <a:r>
              <a:rPr lang="en-US" sz="2000">
                <a:solidFill>
                  <a:schemeClr val="hlink"/>
                </a:solidFill>
                <a:effectLst>
                  <a:outerShdw blurRad="38100" dist="38100" dir="2700000" algn="tl">
                    <a:srgbClr val="000000"/>
                  </a:outerShdw>
                </a:effectLst>
                <a:latin typeface="Trebuchet MS" pitchFamily="-110" charset="0"/>
              </a:rPr>
              <a:t>—</a:t>
            </a:r>
            <a:r>
              <a:rPr lang="en-US" sz="2000">
                <a:latin typeface="Trebuchet MS" pitchFamily="-110" charset="0"/>
              </a:rPr>
              <a:t>the state must have a valid objective when it intends to deprive a teacher of life, liberty, or property, and the means used must be reasonably calculated to achieve its objective.</a:t>
            </a:r>
          </a:p>
          <a:p>
            <a:pPr algn="l">
              <a:lnSpc>
                <a:spcPct val="80000"/>
              </a:lnSpc>
            </a:pPr>
            <a:endParaRPr lang="en-US" sz="2000">
              <a:latin typeface="Trebuchet MS" pitchFamily="-110" charset="0"/>
            </a:endParaRPr>
          </a:p>
          <a:p>
            <a:pPr algn="l">
              <a:lnSpc>
                <a:spcPct val="80000"/>
              </a:lnSpc>
            </a:pPr>
            <a:r>
              <a:rPr lang="en-US" sz="2000" b="1">
                <a:solidFill>
                  <a:schemeClr val="hlink"/>
                </a:solidFill>
                <a:effectLst>
                  <a:outerShdw blurRad="38100" dist="38100" dir="2700000" algn="tl">
                    <a:srgbClr val="000000"/>
                  </a:outerShdw>
                </a:effectLst>
                <a:latin typeface="Trebuchet MS" pitchFamily="-110" charset="0"/>
              </a:rPr>
              <a:t>Procedural Due Process</a:t>
            </a:r>
            <a:r>
              <a:rPr lang="en-US" sz="2000">
                <a:solidFill>
                  <a:schemeClr val="hlink"/>
                </a:solidFill>
                <a:effectLst>
                  <a:outerShdw blurRad="38100" dist="38100" dir="2700000" algn="tl">
                    <a:srgbClr val="000000"/>
                  </a:outerShdw>
                </a:effectLst>
                <a:latin typeface="Trebuchet MS" pitchFamily="-110" charset="0"/>
              </a:rPr>
              <a:t>—</a:t>
            </a:r>
            <a:r>
              <a:rPr lang="en-US" sz="2000">
                <a:latin typeface="Trebuchet MS" pitchFamily="-110" charset="0"/>
              </a:rPr>
              <a:t>the state may not deprive any person of life, liberty, or property, without due process of law. </a:t>
            </a:r>
          </a:p>
          <a:p>
            <a:pPr algn="l">
              <a:lnSpc>
                <a:spcPct val="80000"/>
              </a:lnSpc>
            </a:pPr>
            <a:r>
              <a:rPr lang="en-US" sz="2000">
                <a:latin typeface="Trebuchet MS" pitchFamily="-110" charset="0"/>
              </a:rPr>
              <a:t> </a:t>
            </a:r>
            <a:endParaRPr lang="en-US" sz="2000" b="1">
              <a:latin typeface="Trebuchet MS" pitchFamily="-110" charset="0"/>
            </a:endParaRPr>
          </a:p>
          <a:p>
            <a:pPr algn="l">
              <a:lnSpc>
                <a:spcPct val="80000"/>
              </a:lnSpc>
            </a:pPr>
            <a:r>
              <a:rPr lang="en-US" sz="2000" b="1">
                <a:solidFill>
                  <a:schemeClr val="hlink"/>
                </a:solidFill>
                <a:effectLst>
                  <a:outerShdw blurRad="38100" dist="38100" dir="2700000" algn="tl">
                    <a:srgbClr val="000000"/>
                  </a:outerShdw>
                </a:effectLst>
                <a:latin typeface="Trebuchet MS" pitchFamily="-110" charset="0"/>
              </a:rPr>
              <a:t>Freedom of Expression:</a:t>
            </a:r>
            <a:r>
              <a:rPr lang="en-US" sz="2000" b="1">
                <a:latin typeface="Trebuchet MS" pitchFamily="-110" charset="0"/>
              </a:rPr>
              <a:t> </a:t>
            </a:r>
            <a:endParaRPr lang="en-US" sz="2000">
              <a:latin typeface="Trebuchet MS" pitchFamily="-110" charset="0"/>
            </a:endParaRPr>
          </a:p>
          <a:p>
            <a:pPr algn="l">
              <a:lnSpc>
                <a:spcPct val="80000"/>
              </a:lnSpc>
              <a:buFont typeface="Wingdings" pitchFamily="-110" charset="2"/>
              <a:buChar char="v"/>
            </a:pPr>
            <a:r>
              <a:rPr lang="en-US" sz="2000">
                <a:latin typeface="Trebuchet MS" pitchFamily="-110" charset="0"/>
              </a:rPr>
              <a:t>  In school, limited if it creates material disruption to the</a:t>
            </a:r>
          </a:p>
          <a:p>
            <a:pPr algn="l">
              <a:lnSpc>
                <a:spcPct val="80000"/>
              </a:lnSpc>
            </a:pPr>
            <a:r>
              <a:rPr lang="en-US" sz="2000">
                <a:latin typeface="Trebuchet MS" pitchFamily="-110" charset="0"/>
              </a:rPr>
              <a:t>    educational interest of the school district</a:t>
            </a:r>
          </a:p>
          <a:p>
            <a:pPr algn="l">
              <a:lnSpc>
                <a:spcPct val="80000"/>
              </a:lnSpc>
            </a:pPr>
            <a:endParaRPr lang="en-US" sz="2000">
              <a:latin typeface="Trebuchet MS" pitchFamily="-110" charset="0"/>
            </a:endParaRPr>
          </a:p>
          <a:p>
            <a:pPr algn="l">
              <a:lnSpc>
                <a:spcPct val="80000"/>
              </a:lnSpc>
              <a:buFont typeface="Wingdings" pitchFamily="-110" charset="2"/>
              <a:buChar char="v"/>
            </a:pPr>
            <a:r>
              <a:rPr lang="en-US" sz="2000">
                <a:latin typeface="Trebuchet MS" pitchFamily="-110" charset="0"/>
              </a:rPr>
              <a:t>  Outside of school, comments need to prefaced that </a:t>
            </a:r>
          </a:p>
          <a:p>
            <a:pPr algn="l">
              <a:lnSpc>
                <a:spcPct val="80000"/>
              </a:lnSpc>
            </a:pPr>
            <a:r>
              <a:rPr lang="en-US" sz="2000">
                <a:latin typeface="Trebuchet MS" pitchFamily="-110" charset="0"/>
              </a:rPr>
              <a:t>    comments are personal opinion</a:t>
            </a:r>
          </a:p>
          <a:p>
            <a:pPr algn="l">
              <a:lnSpc>
                <a:spcPct val="80000"/>
              </a:lnSpc>
            </a:pPr>
            <a:endParaRPr lang="en-US" sz="2000">
              <a:latin typeface="Trebuchet MS" pitchFamily="-110" charset="0"/>
            </a:endParaRPr>
          </a:p>
          <a:p>
            <a:pPr algn="l">
              <a:lnSpc>
                <a:spcPct val="80000"/>
              </a:lnSpc>
              <a:buFont typeface="Wingdings" pitchFamily="-110" charset="2"/>
              <a:buChar char="v"/>
            </a:pPr>
            <a:r>
              <a:rPr lang="en-US" sz="2000">
                <a:latin typeface="Trebuchet MS" pitchFamily="-110" charset="0"/>
              </a:rPr>
              <a:t>  Statements cannot be false or detrimental to the school</a:t>
            </a:r>
          </a:p>
          <a:p>
            <a:pPr algn="l">
              <a:lnSpc>
                <a:spcPct val="80000"/>
              </a:lnSpc>
            </a:pPr>
            <a:r>
              <a:rPr lang="en-US" sz="2000">
                <a:latin typeface="Trebuchet MS" pitchFamily="-110" charset="0"/>
              </a:rPr>
              <a:t>    district</a:t>
            </a:r>
          </a:p>
          <a:p>
            <a:pPr algn="l">
              <a:lnSpc>
                <a:spcPct val="80000"/>
              </a:lnSpc>
            </a:pPr>
            <a:endParaRPr lang="en-US" sz="2000">
              <a:latin typeface="Trebuchet MS" pitchFamily="-110" charset="0"/>
            </a:endParaRPr>
          </a:p>
        </p:txBody>
      </p:sp>
      <p:pic>
        <p:nvPicPr>
          <p:cNvPr id="2055" name="Picture 7" descr="http://www.landers.co.uk/Images/school%20teacher.jpg"/>
          <p:cNvPicPr>
            <a:picLocks noChangeAspect="1" noChangeArrowheads="1"/>
          </p:cNvPicPr>
          <p:nvPr/>
        </p:nvPicPr>
        <p:blipFill>
          <a:blip r:embed="rId2"/>
          <a:srcRect/>
          <a:stretch>
            <a:fillRect/>
          </a:stretch>
        </p:blipFill>
        <p:spPr bwMode="auto">
          <a:xfrm>
            <a:off x="7067550" y="3200400"/>
            <a:ext cx="2076450" cy="3048000"/>
          </a:xfrm>
          <a:prstGeom prst="rect">
            <a:avLst/>
          </a:prstGeom>
          <a:noFill/>
        </p:spPr>
      </p:pic>
    </p:spTree>
  </p:cSld>
  <p:clrMapOvr>
    <a:masterClrMapping/>
  </p:clrMapOvr>
  <p:transition>
    <p:checker dir="vert"/>
  </p:transition>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5"/>
        </a:solidFill>
        <a:effectLst/>
      </p:bgPr>
    </p:bg>
    <p:spTree>
      <p:nvGrpSpPr>
        <p:cNvPr id="1" name=""/>
        <p:cNvGrpSpPr/>
        <p:nvPr/>
      </p:nvGrpSpPr>
      <p:grpSpPr>
        <a:xfrm>
          <a:off x="0" y="0"/>
          <a:ext cx="0" cy="0"/>
          <a:chOff x="0" y="0"/>
          <a:chExt cx="0" cy="0"/>
        </a:xfrm>
      </p:grpSpPr>
      <p:sp>
        <p:nvSpPr>
          <p:cNvPr id="15373" name="Rectangle 13"/>
          <p:cNvSpPr>
            <a:spLocks noGrp="1" noChangeArrowheads="1"/>
          </p:cNvSpPr>
          <p:nvPr>
            <p:ph type="body" idx="1"/>
          </p:nvPr>
        </p:nvSpPr>
        <p:spPr>
          <a:xfrm>
            <a:off x="457200" y="304800"/>
            <a:ext cx="8229600" cy="6324600"/>
          </a:xfrm>
        </p:spPr>
        <p:txBody>
          <a:bodyPr/>
          <a:lstStyle/>
          <a:p>
            <a:pPr>
              <a:lnSpc>
                <a:spcPct val="80000"/>
              </a:lnSpc>
              <a:buFont typeface="Wingdings" pitchFamily="-110" charset="2"/>
              <a:buNone/>
            </a:pPr>
            <a:r>
              <a:rPr lang="en-US" sz="1600" b="1">
                <a:solidFill>
                  <a:schemeClr val="hlink"/>
                </a:solidFill>
                <a:effectLst>
                  <a:outerShdw blurRad="38100" dist="38100" dir="2700000" algn="tl">
                    <a:srgbClr val="000000"/>
                  </a:outerShdw>
                </a:effectLst>
                <a:latin typeface="Trebuchet MS" pitchFamily="-110" charset="0"/>
              </a:rPr>
              <a:t>Speech Outside the School Environment</a:t>
            </a:r>
          </a:p>
          <a:p>
            <a:pPr>
              <a:lnSpc>
                <a:spcPct val="80000"/>
              </a:lnSpc>
            </a:pPr>
            <a:r>
              <a:rPr lang="en-US" sz="1600" b="1">
                <a:latin typeface="Trebuchet MS" pitchFamily="-110" charset="0"/>
              </a:rPr>
              <a:t>Freedom of Speech outside the school environment is well established, however, a teacher should preface his or her comments by indicating that he or she is speaking as a private citizen rather than an employee of the board</a:t>
            </a:r>
          </a:p>
          <a:p>
            <a:pPr>
              <a:lnSpc>
                <a:spcPct val="80000"/>
              </a:lnSpc>
            </a:pPr>
            <a:r>
              <a:rPr lang="en-US" sz="1600" b="1" i="1">
                <a:solidFill>
                  <a:schemeClr val="hlink"/>
                </a:solidFill>
                <a:effectLst>
                  <a:outerShdw blurRad="38100" dist="38100" dir="2700000" algn="tl">
                    <a:srgbClr val="000000"/>
                  </a:outerShdw>
                </a:effectLst>
                <a:latin typeface="Trebuchet MS" pitchFamily="-110" charset="0"/>
              </a:rPr>
              <a:t>Pickering v. Board of Education</a:t>
            </a:r>
            <a:r>
              <a:rPr lang="en-US" sz="1600" b="1">
                <a:solidFill>
                  <a:schemeClr val="hlink"/>
                </a:solidFill>
                <a:effectLst>
                  <a:outerShdw blurRad="38100" dist="38100" dir="2700000" algn="tl">
                    <a:srgbClr val="000000"/>
                  </a:outerShdw>
                </a:effectLst>
                <a:latin typeface="Trebuchet MS" pitchFamily="-110" charset="0"/>
              </a:rPr>
              <a:t>—</a:t>
            </a:r>
            <a:r>
              <a:rPr lang="en-US" sz="1600" b="1">
                <a:latin typeface="Trebuchet MS" pitchFamily="-110" charset="0"/>
              </a:rPr>
              <a:t>US Supreme Court held that in the absence of proof of the teacher knowingly or recklessly making false statements the teacher had a right to speak on issues of public importance without being dismissed from his position.</a:t>
            </a:r>
          </a:p>
          <a:p>
            <a:pPr>
              <a:lnSpc>
                <a:spcPct val="80000"/>
              </a:lnSpc>
              <a:buFont typeface="Wingdings" pitchFamily="-110" charset="2"/>
              <a:buNone/>
            </a:pPr>
            <a:endParaRPr lang="en-US" sz="1600" b="1">
              <a:latin typeface="Trebuchet MS" pitchFamily="-110" charset="0"/>
            </a:endParaRPr>
          </a:p>
          <a:p>
            <a:pPr>
              <a:lnSpc>
                <a:spcPct val="80000"/>
              </a:lnSpc>
              <a:buFont typeface="Wingdings" pitchFamily="-110" charset="2"/>
              <a:buNone/>
            </a:pPr>
            <a:r>
              <a:rPr lang="en-US" sz="1600" b="1">
                <a:solidFill>
                  <a:schemeClr val="hlink"/>
                </a:solidFill>
                <a:effectLst>
                  <a:outerShdw blurRad="38100" dist="38100" dir="2700000" algn="tl">
                    <a:srgbClr val="000000"/>
                  </a:outerShdw>
                </a:effectLst>
                <a:latin typeface="Trebuchet MS" pitchFamily="-110" charset="0"/>
              </a:rPr>
              <a:t>Academic Freedom</a:t>
            </a:r>
          </a:p>
          <a:p>
            <a:pPr>
              <a:lnSpc>
                <a:spcPct val="80000"/>
              </a:lnSpc>
            </a:pPr>
            <a:r>
              <a:rPr lang="en-US" sz="1600" b="1">
                <a:latin typeface="Trebuchet MS" pitchFamily="-110" charset="0"/>
              </a:rPr>
              <a:t>Academic freedom is not a right</a:t>
            </a:r>
          </a:p>
          <a:p>
            <a:pPr>
              <a:lnSpc>
                <a:spcPct val="80000"/>
              </a:lnSpc>
            </a:pPr>
            <a:r>
              <a:rPr lang="en-US" sz="1600" b="1">
                <a:latin typeface="Trebuchet MS" pitchFamily="-110" charset="0"/>
              </a:rPr>
              <a:t>Classrooms cannot be used to promote personal or political agendas</a:t>
            </a:r>
          </a:p>
          <a:p>
            <a:pPr>
              <a:lnSpc>
                <a:spcPct val="80000"/>
              </a:lnSpc>
            </a:pPr>
            <a:r>
              <a:rPr lang="en-US" sz="1600" b="1">
                <a:solidFill>
                  <a:schemeClr val="hlink"/>
                </a:solidFill>
                <a:effectLst>
                  <a:outerShdw blurRad="38100" dist="38100" dir="2700000" algn="tl">
                    <a:srgbClr val="000000"/>
                  </a:outerShdw>
                </a:effectLst>
                <a:latin typeface="Trebuchet MS" pitchFamily="-110" charset="0"/>
              </a:rPr>
              <a:t>Fowler v. Board of Education of Lincoln County—Court</a:t>
            </a:r>
            <a:r>
              <a:rPr lang="en-US" sz="1600" b="1">
                <a:latin typeface="Trebuchet MS" pitchFamily="-110" charset="0"/>
              </a:rPr>
              <a:t> deemed that teachers are role models with responsibility for inculcating fundamental values, and that those values disfavor expression that is highly offensive to others.</a:t>
            </a:r>
          </a:p>
          <a:p>
            <a:pPr>
              <a:lnSpc>
                <a:spcPct val="80000"/>
              </a:lnSpc>
              <a:buFont typeface="Wingdings" pitchFamily="-110" charset="2"/>
              <a:buNone/>
            </a:pPr>
            <a:endParaRPr lang="en-US" sz="1600" b="1">
              <a:latin typeface="Trebuchet MS" pitchFamily="-110" charset="0"/>
            </a:endParaRPr>
          </a:p>
          <a:p>
            <a:pPr>
              <a:lnSpc>
                <a:spcPct val="80000"/>
              </a:lnSpc>
              <a:buFont typeface="Wingdings" pitchFamily="-110" charset="2"/>
              <a:buNone/>
            </a:pPr>
            <a:r>
              <a:rPr lang="en-US" sz="1600" b="1">
                <a:solidFill>
                  <a:schemeClr val="hlink"/>
                </a:solidFill>
                <a:effectLst>
                  <a:outerShdw blurRad="38100" dist="38100" dir="2700000" algn="tl">
                    <a:srgbClr val="000000"/>
                  </a:outerShdw>
                </a:effectLst>
                <a:latin typeface="Trebuchet MS" pitchFamily="-110" charset="0"/>
              </a:rPr>
              <a:t>Freedom of Association and Membership of Subversive Organizations</a:t>
            </a:r>
          </a:p>
          <a:p>
            <a:pPr>
              <a:lnSpc>
                <a:spcPct val="80000"/>
              </a:lnSpc>
            </a:pPr>
            <a:r>
              <a:rPr lang="en-US" sz="1600" b="1">
                <a:latin typeface="Trebuchet MS" pitchFamily="-110" charset="0"/>
              </a:rPr>
              <a:t>Teachers have freedom of association as long as they are not involved in illegal activities</a:t>
            </a:r>
            <a:endParaRPr lang="en-US" sz="1600" b="1">
              <a:latin typeface="Trebuchet MS" pitchFamily="-110" charset="0"/>
              <a:hlinkClick r:id="rId2" tooltip="Keyishian v. Board of Regents (page does not exist)"/>
            </a:endParaRPr>
          </a:p>
          <a:p>
            <a:pPr>
              <a:lnSpc>
                <a:spcPct val="80000"/>
              </a:lnSpc>
            </a:pPr>
            <a:r>
              <a:rPr lang="en-US" sz="1600" b="1">
                <a:latin typeface="Trebuchet MS" pitchFamily="-110" charset="0"/>
                <a:hlinkClick r:id="rId2" tooltip="Keyishian v. Board of Regents (page does not exist)"/>
              </a:rPr>
              <a:t>Keyishian v. Board of Regents</a:t>
            </a:r>
            <a:r>
              <a:rPr lang="en-US" sz="1600" b="1">
                <a:latin typeface="Trebuchet MS" pitchFamily="-110" charset="0"/>
              </a:rPr>
              <a:t> 1967 US Supreme Court case which declared that stated that the classroom is peculiarly the "marketplace of ideas.” </a:t>
            </a:r>
          </a:p>
          <a:p>
            <a:pPr>
              <a:lnSpc>
                <a:spcPct val="80000"/>
              </a:lnSpc>
              <a:buFont typeface="Wingdings" pitchFamily="-110" charset="2"/>
              <a:buNone/>
            </a:pPr>
            <a:endParaRPr lang="en-US" sz="1600" b="1">
              <a:latin typeface="Trebuchet MS" pitchFamily="-110" charset="0"/>
            </a:endParaRPr>
          </a:p>
          <a:p>
            <a:pPr>
              <a:lnSpc>
                <a:spcPct val="80000"/>
              </a:lnSpc>
              <a:buFont typeface="Wingdings" pitchFamily="-110" charset="2"/>
              <a:buNone/>
            </a:pPr>
            <a:r>
              <a:rPr lang="en-US" sz="1600" b="1">
                <a:solidFill>
                  <a:schemeClr val="hlink"/>
                </a:solidFill>
                <a:effectLst>
                  <a:outerShdw blurRad="38100" dist="38100" dir="2700000" algn="tl">
                    <a:srgbClr val="000000"/>
                  </a:outerShdw>
                </a:effectLst>
                <a:latin typeface="Trebuchet MS" pitchFamily="-110" charset="0"/>
              </a:rPr>
              <a:t>Political Rights and Participation in Campaigns</a:t>
            </a:r>
          </a:p>
          <a:p>
            <a:pPr>
              <a:lnSpc>
                <a:spcPct val="80000"/>
              </a:lnSpc>
            </a:pPr>
            <a:r>
              <a:rPr lang="en-US" sz="1600" b="1">
                <a:latin typeface="Trebuchet MS" pitchFamily="-110" charset="0"/>
              </a:rPr>
              <a:t>Teachers have the right to political office, but may be asked to take a leave of absence while in office</a:t>
            </a:r>
          </a:p>
          <a:p>
            <a:pPr>
              <a:lnSpc>
                <a:spcPct val="80000"/>
              </a:lnSpc>
            </a:pPr>
            <a:r>
              <a:rPr lang="en-US" sz="1600" b="1">
                <a:latin typeface="Trebuchet MS" pitchFamily="-110" charset="0"/>
              </a:rPr>
              <a:t>Minielly v. State case in Oregon, the district court held to be invalid a state law that prohibited public employees from running for political office. </a:t>
            </a:r>
          </a:p>
        </p:txBody>
      </p:sp>
    </p:spTree>
  </p:cSld>
  <p:clrMapOvr>
    <a:masterClrMapping/>
  </p:clrMapOvr>
  <p:transition>
    <p:zoom/>
  </p:transition>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5"/>
        </a:solidFill>
        <a:effectLst/>
      </p:bgPr>
    </p:bg>
    <p:spTree>
      <p:nvGrpSpPr>
        <p:cNvPr id="1" name=""/>
        <p:cNvGrpSpPr/>
        <p:nvPr/>
      </p:nvGrpSpPr>
      <p:grpSpPr>
        <a:xfrm>
          <a:off x="0" y="0"/>
          <a:ext cx="0" cy="0"/>
          <a:chOff x="0" y="0"/>
          <a:chExt cx="0" cy="0"/>
        </a:xfrm>
      </p:grpSpPr>
      <p:sp>
        <p:nvSpPr>
          <p:cNvPr id="21507" name="Rectangle 3"/>
          <p:cNvSpPr>
            <a:spLocks noGrp="1" noChangeArrowheads="1"/>
          </p:cNvSpPr>
          <p:nvPr>
            <p:ph type="body" idx="1"/>
          </p:nvPr>
        </p:nvSpPr>
        <p:spPr>
          <a:xfrm>
            <a:off x="457200" y="381000"/>
            <a:ext cx="8229600" cy="5749925"/>
          </a:xfrm>
        </p:spPr>
        <p:txBody>
          <a:bodyPr>
            <a:normAutofit lnSpcReduction="10000"/>
          </a:bodyPr>
          <a:lstStyle/>
          <a:p>
            <a:pPr>
              <a:lnSpc>
                <a:spcPct val="80000"/>
              </a:lnSpc>
              <a:buFont typeface="Wingdings" pitchFamily="-110" charset="2"/>
              <a:buNone/>
            </a:pPr>
            <a:r>
              <a:rPr lang="en-US" sz="1600" b="1" dirty="0">
                <a:solidFill>
                  <a:schemeClr val="hlink"/>
                </a:solidFill>
                <a:effectLst>
                  <a:outerShdw blurRad="38100" dist="38100" dir="2700000" algn="tl">
                    <a:srgbClr val="000000"/>
                  </a:outerShdw>
                </a:effectLst>
                <a:latin typeface="Trebuchet MS" pitchFamily="-110" charset="0"/>
              </a:rPr>
              <a:t>Dress and Grooming</a:t>
            </a:r>
          </a:p>
          <a:p>
            <a:pPr>
              <a:lnSpc>
                <a:spcPct val="80000"/>
              </a:lnSpc>
            </a:pPr>
            <a:r>
              <a:rPr lang="en-US" sz="1600" b="1" dirty="0">
                <a:latin typeface="Trebuchet MS" pitchFamily="-110" charset="0"/>
              </a:rPr>
              <a:t>Dress and grooming can be regulated by the board</a:t>
            </a:r>
          </a:p>
          <a:p>
            <a:pPr>
              <a:lnSpc>
                <a:spcPct val="80000"/>
              </a:lnSpc>
            </a:pPr>
            <a:r>
              <a:rPr lang="en-US" sz="1600" b="1" dirty="0">
                <a:latin typeface="Trebuchet MS" pitchFamily="-110" charset="0"/>
              </a:rPr>
              <a:t>East </a:t>
            </a:r>
            <a:r>
              <a:rPr lang="en-US" sz="1600" b="1" dirty="0" err="1">
                <a:latin typeface="Trebuchet MS" pitchFamily="-110" charset="0"/>
              </a:rPr>
              <a:t>Hartoford</a:t>
            </a:r>
            <a:r>
              <a:rPr lang="en-US" sz="1600" b="1" dirty="0">
                <a:latin typeface="Trebuchet MS" pitchFamily="-110" charset="0"/>
              </a:rPr>
              <a:t> Education Association </a:t>
            </a:r>
            <a:r>
              <a:rPr lang="en-US" sz="1600" b="1" dirty="0" err="1">
                <a:latin typeface="Trebuchet MS" pitchFamily="-110" charset="0"/>
              </a:rPr>
              <a:t>v</a:t>
            </a:r>
            <a:r>
              <a:rPr lang="en-US" sz="1600" b="1" dirty="0">
                <a:latin typeface="Trebuchet MS" pitchFamily="-110" charset="0"/>
              </a:rPr>
              <a:t>. Board of Education of Town of East Hartford—A teacher was reprimanded for failing to wear a tie while teaching.  He took action in the United States District Court for the District of Connecticut and was granted a motion for summary judgment based on the fact that the plaintiff asserted no cognizable constitutional interest. </a:t>
            </a:r>
          </a:p>
          <a:p>
            <a:pPr>
              <a:lnSpc>
                <a:spcPct val="80000"/>
              </a:lnSpc>
              <a:buFont typeface="Wingdings" pitchFamily="-110" charset="2"/>
              <a:buNone/>
            </a:pPr>
            <a:endParaRPr lang="en-US" sz="1600" b="1" dirty="0">
              <a:latin typeface="Trebuchet MS" pitchFamily="-110" charset="0"/>
            </a:endParaRPr>
          </a:p>
          <a:p>
            <a:pPr>
              <a:lnSpc>
                <a:spcPct val="80000"/>
              </a:lnSpc>
              <a:buFont typeface="Wingdings" pitchFamily="-110" charset="2"/>
              <a:buNone/>
            </a:pPr>
            <a:r>
              <a:rPr lang="en-US" sz="1600" b="1" dirty="0">
                <a:solidFill>
                  <a:schemeClr val="hlink"/>
                </a:solidFill>
                <a:effectLst>
                  <a:outerShdw blurRad="38100" dist="38100" dir="2700000" algn="tl">
                    <a:srgbClr val="000000"/>
                  </a:outerShdw>
                </a:effectLst>
                <a:latin typeface="Trebuchet MS" pitchFamily="-110" charset="0"/>
              </a:rPr>
              <a:t>Right to Privacy</a:t>
            </a:r>
          </a:p>
          <a:p>
            <a:pPr>
              <a:lnSpc>
                <a:spcPct val="80000"/>
              </a:lnSpc>
            </a:pPr>
            <a:r>
              <a:rPr lang="en-US" sz="1600" b="1" dirty="0" err="1">
                <a:solidFill>
                  <a:schemeClr val="hlink"/>
                </a:solidFill>
                <a:effectLst>
                  <a:outerShdw blurRad="38100" dist="38100" dir="2700000" algn="tl">
                    <a:srgbClr val="000000"/>
                  </a:outerShdw>
                </a:effectLst>
                <a:latin typeface="Trebuchet MS" pitchFamily="-110" charset="0"/>
              </a:rPr>
              <a:t>Erb</a:t>
            </a:r>
            <a:r>
              <a:rPr lang="en-US" sz="1600" b="1" dirty="0">
                <a:solidFill>
                  <a:schemeClr val="hlink"/>
                </a:solidFill>
                <a:effectLst>
                  <a:outerShdw blurRad="38100" dist="38100" dir="2700000" algn="tl">
                    <a:srgbClr val="000000"/>
                  </a:outerShdw>
                </a:effectLst>
                <a:latin typeface="Trebuchet MS" pitchFamily="-110" charset="0"/>
              </a:rPr>
              <a:t> </a:t>
            </a:r>
            <a:r>
              <a:rPr lang="en-US" sz="1600" b="1" dirty="0" err="1">
                <a:solidFill>
                  <a:schemeClr val="hlink"/>
                </a:solidFill>
                <a:effectLst>
                  <a:outerShdw blurRad="38100" dist="38100" dir="2700000" algn="tl">
                    <a:srgbClr val="000000"/>
                  </a:outerShdw>
                </a:effectLst>
                <a:latin typeface="Trebuchet MS" pitchFamily="-110" charset="0"/>
              </a:rPr>
              <a:t>v</a:t>
            </a:r>
            <a:r>
              <a:rPr lang="en-US" sz="1600" b="1" dirty="0">
                <a:solidFill>
                  <a:schemeClr val="hlink"/>
                </a:solidFill>
                <a:effectLst>
                  <a:outerShdw blurRad="38100" dist="38100" dir="2700000" algn="tl">
                    <a:srgbClr val="000000"/>
                  </a:outerShdw>
                </a:effectLst>
                <a:latin typeface="Trebuchet MS" pitchFamily="-110" charset="0"/>
              </a:rPr>
              <a:t>. Iowa State Board of Public Instruction—</a:t>
            </a:r>
            <a:r>
              <a:rPr lang="en-US" sz="1600" b="1" dirty="0">
                <a:latin typeface="Trebuchet MS" pitchFamily="-110" charset="0"/>
              </a:rPr>
              <a:t>held the revocation of a teaching certificate for adultery was impermissible when defendant made no findings of the fact and the statute did not permit “personal moral judgment,” especially when only one incident occurred with no adverse affect shown.</a:t>
            </a:r>
          </a:p>
          <a:p>
            <a:pPr>
              <a:lnSpc>
                <a:spcPct val="80000"/>
              </a:lnSpc>
            </a:pPr>
            <a:r>
              <a:rPr lang="en-US" sz="1600" b="1" dirty="0">
                <a:latin typeface="Trebuchet MS" pitchFamily="-110" charset="0"/>
              </a:rPr>
              <a:t>Teachers are entitled to privacy and cannot be penalized for private noncriminal acts</a:t>
            </a:r>
          </a:p>
          <a:p>
            <a:pPr>
              <a:lnSpc>
                <a:spcPct val="80000"/>
              </a:lnSpc>
            </a:pPr>
            <a:r>
              <a:rPr lang="en-US" sz="1600" b="1" dirty="0">
                <a:latin typeface="Trebuchet MS" pitchFamily="-110" charset="0"/>
              </a:rPr>
              <a:t>Pregnant unwed teachers may not be automatically dismissed unless there is a definite reason for doing so.</a:t>
            </a:r>
          </a:p>
          <a:p>
            <a:pPr>
              <a:lnSpc>
                <a:spcPct val="80000"/>
              </a:lnSpc>
              <a:buFont typeface="Wingdings" pitchFamily="-110" charset="2"/>
              <a:buNone/>
            </a:pPr>
            <a:endParaRPr lang="en-US" sz="1600" b="1" dirty="0">
              <a:latin typeface="Trebuchet MS" pitchFamily="-110" charset="0"/>
            </a:endParaRPr>
          </a:p>
          <a:p>
            <a:pPr>
              <a:lnSpc>
                <a:spcPct val="80000"/>
              </a:lnSpc>
              <a:buFont typeface="Wingdings" pitchFamily="-110" charset="2"/>
              <a:buNone/>
            </a:pPr>
            <a:r>
              <a:rPr lang="en-US" sz="1600" b="1" dirty="0">
                <a:solidFill>
                  <a:schemeClr val="hlink"/>
                </a:solidFill>
                <a:effectLst>
                  <a:outerShdw blurRad="38100" dist="38100" dir="2700000" algn="tl">
                    <a:srgbClr val="000000"/>
                  </a:outerShdw>
                </a:effectLst>
                <a:latin typeface="Trebuchet MS" pitchFamily="-110" charset="0"/>
              </a:rPr>
              <a:t>Religious Freedoms</a:t>
            </a:r>
            <a:endParaRPr lang="en-US" sz="1600" b="1" i="1" dirty="0">
              <a:solidFill>
                <a:schemeClr val="hlink"/>
              </a:solidFill>
              <a:effectLst>
                <a:outerShdw blurRad="38100" dist="38100" dir="2700000" algn="tl">
                  <a:srgbClr val="000000"/>
                </a:outerShdw>
              </a:effectLst>
              <a:latin typeface="Trebuchet MS" pitchFamily="-110" charset="0"/>
            </a:endParaRPr>
          </a:p>
          <a:p>
            <a:pPr>
              <a:lnSpc>
                <a:spcPct val="80000"/>
              </a:lnSpc>
            </a:pPr>
            <a:r>
              <a:rPr lang="en-US" sz="1600" b="1" i="1" dirty="0">
                <a:solidFill>
                  <a:schemeClr val="hlink"/>
                </a:solidFill>
                <a:effectLst>
                  <a:outerShdw blurRad="38100" dist="38100" dir="2700000" algn="tl">
                    <a:srgbClr val="000000"/>
                  </a:outerShdw>
                </a:effectLst>
                <a:latin typeface="Trebuchet MS" pitchFamily="-110" charset="0"/>
              </a:rPr>
              <a:t>Good News Club </a:t>
            </a:r>
            <a:r>
              <a:rPr lang="en-US" sz="1600" b="1" i="1" dirty="0" err="1">
                <a:solidFill>
                  <a:schemeClr val="hlink"/>
                </a:solidFill>
                <a:effectLst>
                  <a:outerShdw blurRad="38100" dist="38100" dir="2700000" algn="tl">
                    <a:srgbClr val="000000"/>
                  </a:outerShdw>
                </a:effectLst>
                <a:latin typeface="Trebuchet MS" pitchFamily="-110" charset="0"/>
              </a:rPr>
              <a:t>v</a:t>
            </a:r>
            <a:r>
              <a:rPr lang="en-US" sz="1600" b="1" i="1" dirty="0">
                <a:solidFill>
                  <a:schemeClr val="hlink"/>
                </a:solidFill>
                <a:effectLst>
                  <a:outerShdw blurRad="38100" dist="38100" dir="2700000" algn="tl">
                    <a:srgbClr val="000000"/>
                  </a:outerShdw>
                </a:effectLst>
                <a:latin typeface="Trebuchet MS" pitchFamily="-110" charset="0"/>
              </a:rPr>
              <a:t>. Milford Central School</a:t>
            </a:r>
            <a:r>
              <a:rPr lang="en-US" sz="1600" b="1" dirty="0">
                <a:solidFill>
                  <a:schemeClr val="hlink"/>
                </a:solidFill>
                <a:effectLst>
                  <a:outerShdw blurRad="38100" dist="38100" dir="2700000" algn="tl">
                    <a:srgbClr val="000000"/>
                  </a:outerShdw>
                </a:effectLst>
                <a:latin typeface="Trebuchet MS" pitchFamily="-110" charset="0"/>
              </a:rPr>
              <a:t>,</a:t>
            </a:r>
            <a:r>
              <a:rPr lang="en-US" sz="1600" b="1" dirty="0">
                <a:latin typeface="Trebuchet MS" pitchFamily="-110" charset="0"/>
              </a:rPr>
              <a:t> (2001), held that when a government operates a “limited public forum,” it may not discriminate against speech that takes place within that forum on the basis of the viewpoint it expresses—in this case, against religious speech engaged in by an  Evangelical Christian club for children.</a:t>
            </a:r>
          </a:p>
          <a:p>
            <a:pPr>
              <a:lnSpc>
                <a:spcPct val="80000"/>
              </a:lnSpc>
            </a:pPr>
            <a:r>
              <a:rPr lang="en-US" sz="1600" b="1" dirty="0">
                <a:latin typeface="Trebuchet MS" pitchFamily="-110" charset="0"/>
              </a:rPr>
              <a:t>Religious Freedoms can be limited if dress creates a reverent atmosphere</a:t>
            </a:r>
          </a:p>
          <a:p>
            <a:pPr>
              <a:lnSpc>
                <a:spcPct val="80000"/>
              </a:lnSpc>
            </a:pPr>
            <a:r>
              <a:rPr lang="en-US" sz="1600" b="1" dirty="0">
                <a:latin typeface="Trebuchet MS" pitchFamily="-110" charset="0"/>
              </a:rPr>
              <a:t>Religious rights of teachers must be respected, so long as they do not violate the establishment cause of the 1st Amendment by creating excessive entanglement in the school.</a:t>
            </a:r>
          </a:p>
        </p:txBody>
      </p:sp>
    </p:spTree>
  </p:cSld>
  <p:clrMapOvr>
    <a:masterClrMapping/>
  </p:clrMapOvr>
  <p:transition>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lumMod val="65000"/>
            <a:lumOff val="3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Supreme Court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hlinkClick r:id="rId3"/>
              </a:rPr>
              <a:t>The Supreme Court is the highest court in the land and there is no appeal beyond the decision of this court.  The only way a decision can be overturned is by an amendment to the constitution.</a:t>
            </a:r>
            <a:endParaRPr lang="en-US" dirty="0" smtClean="0"/>
          </a:p>
          <a:p>
            <a:r>
              <a:rPr lang="en-US" dirty="0" smtClean="0"/>
              <a:t>Cases can reach the Supreme Court only based on appeal (by right) or writ of certiorari (by granting from the Supreme Court).</a:t>
            </a:r>
          </a:p>
          <a:p>
            <a:r>
              <a:rPr lang="en-US" dirty="0" smtClean="0"/>
              <a:t>There are 9 members on the Supreme Court, including a Chief Justice, who are all appointed to life terms.</a:t>
            </a:r>
          </a:p>
          <a:p>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6">
            <a:lumMod val="75000"/>
          </a:schemeClr>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algn="ctr"/>
            <a:r>
              <a:rPr lang="en-US"/>
              <a:t>Discrimination in Employment</a:t>
            </a:r>
          </a:p>
        </p:txBody>
      </p:sp>
      <p:sp>
        <p:nvSpPr>
          <p:cNvPr id="2051" name="Rectangle 3"/>
          <p:cNvSpPr>
            <a:spLocks noGrp="1" noChangeArrowheads="1"/>
          </p:cNvSpPr>
          <p:nvPr>
            <p:ph type="subTitle" idx="1"/>
          </p:nvPr>
        </p:nvSpPr>
        <p:spPr>
          <a:xfrm>
            <a:off x="1447800" y="3810000"/>
            <a:ext cx="6400800" cy="1752600"/>
          </a:xfrm>
        </p:spPr>
        <p:txBody>
          <a:bodyPr/>
          <a:lstStyle/>
          <a:p>
            <a:pPr algn="ctr"/>
            <a:r>
              <a:rPr lang="en-US"/>
              <a:t>Chapter 9</a:t>
            </a:r>
          </a:p>
          <a:p>
            <a:pPr algn="ctr"/>
            <a:r>
              <a:rPr lang="en-US" sz="2000"/>
              <a:t>Group 2</a:t>
            </a:r>
          </a:p>
          <a:p>
            <a:pPr algn="ctr"/>
            <a:r>
              <a:rPr lang="en-US" sz="2000"/>
              <a:t>Josh, Angelique, Gary, Jessica, &amp; Roni </a:t>
            </a: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6">
            <a:lumMod val="75000"/>
          </a:schemeClr>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28600"/>
            <a:ext cx="8229600" cy="1143000"/>
          </a:xfrm>
        </p:spPr>
        <p:txBody>
          <a:bodyPr/>
          <a:lstStyle/>
          <a:p>
            <a:r>
              <a:rPr lang="en-US" b="1"/>
              <a:t>Statues prohibiting discrimination</a:t>
            </a:r>
          </a:p>
        </p:txBody>
      </p:sp>
      <p:sp>
        <p:nvSpPr>
          <p:cNvPr id="5123" name="Rectangle 3"/>
          <p:cNvSpPr>
            <a:spLocks noGrp="1" noChangeArrowheads="1"/>
          </p:cNvSpPr>
          <p:nvPr>
            <p:ph type="body" idx="1"/>
          </p:nvPr>
        </p:nvSpPr>
        <p:spPr>
          <a:xfrm>
            <a:off x="762000" y="1524000"/>
            <a:ext cx="7620000" cy="4953000"/>
          </a:xfrm>
        </p:spPr>
        <p:txBody>
          <a:bodyPr/>
          <a:lstStyle/>
          <a:p>
            <a:pPr>
              <a:lnSpc>
                <a:spcPct val="90000"/>
              </a:lnSpc>
            </a:pPr>
            <a:r>
              <a:rPr lang="en-US" sz="2800" u="sng"/>
              <a:t>Title VII of the Civil Rights Act of 1964</a:t>
            </a:r>
            <a:endParaRPr lang="en-US" sz="2800"/>
          </a:p>
          <a:p>
            <a:pPr lvl="1">
              <a:lnSpc>
                <a:spcPct val="90000"/>
              </a:lnSpc>
            </a:pPr>
            <a:r>
              <a:rPr lang="en-US" sz="2400"/>
              <a:t>Prohibits employment discrimination </a:t>
            </a:r>
            <a:r>
              <a:rPr lang="en-US" sz="2400" i="1"/>
              <a:t>based on race, color, religion, sex, or national origin</a:t>
            </a:r>
            <a:r>
              <a:rPr lang="en-US" sz="2400"/>
              <a:t>.</a:t>
            </a:r>
          </a:p>
          <a:p>
            <a:pPr lvl="1">
              <a:lnSpc>
                <a:spcPct val="90000"/>
              </a:lnSpc>
            </a:pPr>
            <a:endParaRPr lang="en-US" sz="2400"/>
          </a:p>
          <a:p>
            <a:pPr>
              <a:lnSpc>
                <a:spcPct val="90000"/>
              </a:lnSpc>
            </a:pPr>
            <a:r>
              <a:rPr lang="en-US" sz="2800" u="sng"/>
              <a:t>Title IX of the Education Amendments Act of 1972</a:t>
            </a:r>
          </a:p>
          <a:p>
            <a:pPr lvl="1">
              <a:lnSpc>
                <a:spcPct val="90000"/>
              </a:lnSpc>
            </a:pPr>
            <a:r>
              <a:rPr lang="en-US" sz="2400"/>
              <a:t>Prohibits sexual discrimination by public and private educational institutions receiving federal funds.</a:t>
            </a:r>
          </a:p>
          <a:p>
            <a:pPr lvl="1">
              <a:lnSpc>
                <a:spcPct val="90000"/>
              </a:lnSpc>
            </a:pPr>
            <a:endParaRPr lang="en-US" sz="2400"/>
          </a:p>
          <a:p>
            <a:pPr>
              <a:lnSpc>
                <a:spcPct val="90000"/>
              </a:lnSpc>
            </a:pPr>
            <a:r>
              <a:rPr lang="en-US" sz="2800" u="sng"/>
              <a:t>Equal Protection Clause of 14th Amendment</a:t>
            </a:r>
          </a:p>
          <a:p>
            <a:pPr lvl="1">
              <a:lnSpc>
                <a:spcPct val="90000"/>
              </a:lnSpc>
            </a:pPr>
            <a:r>
              <a:rPr lang="en-US" sz="2400"/>
              <a:t>Provides protection against group discrimination and unfair treatment.</a:t>
            </a: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6">
            <a:lumMod val="7500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r>
              <a:rPr lang="en-US" b="1"/>
              <a:t>Statues prohibiting discrimination</a:t>
            </a:r>
          </a:p>
        </p:txBody>
      </p:sp>
      <p:sp>
        <p:nvSpPr>
          <p:cNvPr id="1027" name="Rectangle 3"/>
          <p:cNvSpPr>
            <a:spLocks noGrp="1" noChangeArrowheads="1"/>
          </p:cNvSpPr>
          <p:nvPr>
            <p:ph type="body" idx="1"/>
          </p:nvPr>
        </p:nvSpPr>
        <p:spPr>
          <a:xfrm>
            <a:off x="304800" y="1981200"/>
            <a:ext cx="8458200" cy="4114800"/>
          </a:xfrm>
        </p:spPr>
        <p:txBody>
          <a:bodyPr/>
          <a:lstStyle/>
          <a:p>
            <a:r>
              <a:rPr lang="en-US" sz="2800" u="sng"/>
              <a:t>Rehabilitation Act of 1973</a:t>
            </a:r>
          </a:p>
          <a:p>
            <a:pPr lvl="1"/>
            <a:r>
              <a:rPr lang="en-US" sz="2400"/>
              <a:t>Prohibits discrimination against any otherwise qualified person who has a </a:t>
            </a:r>
            <a:r>
              <a:rPr lang="en-US" sz="2400" i="1"/>
              <a:t>disability</a:t>
            </a:r>
            <a:r>
              <a:rPr lang="en-US" sz="2400"/>
              <a:t> with respect to employment, training, compensation, promotion, fringe benefits, and terms and conditions of employment.</a:t>
            </a:r>
          </a:p>
          <a:p>
            <a:pPr lvl="1"/>
            <a:endParaRPr lang="en-US" sz="2400" u="sng"/>
          </a:p>
          <a:p>
            <a:r>
              <a:rPr lang="en-US" sz="2800" u="sng"/>
              <a:t>Americans with Disabilities Act of 1990</a:t>
            </a:r>
            <a:endParaRPr lang="en-US" sz="2800"/>
          </a:p>
          <a:p>
            <a:pPr lvl="1"/>
            <a:r>
              <a:rPr lang="en-US" sz="2400"/>
              <a:t>Protects individuals with disabilities against discrimination and assures equal access to opportunity.</a:t>
            </a: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6">
            <a:lumMod val="75000"/>
          </a:schemeClr>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b="1"/>
              <a:t>Statues prohibiting discrimination</a:t>
            </a:r>
          </a:p>
        </p:txBody>
      </p:sp>
      <p:sp>
        <p:nvSpPr>
          <p:cNvPr id="6147" name="Rectangle 3"/>
          <p:cNvSpPr>
            <a:spLocks noGrp="1" noChangeArrowheads="1"/>
          </p:cNvSpPr>
          <p:nvPr>
            <p:ph type="body" idx="1"/>
          </p:nvPr>
        </p:nvSpPr>
        <p:spPr/>
        <p:txBody>
          <a:bodyPr/>
          <a:lstStyle/>
          <a:p>
            <a:r>
              <a:rPr lang="en-US" u="sng"/>
              <a:t>Affirmative Action - Proposition 209</a:t>
            </a:r>
            <a:endParaRPr lang="en-US"/>
          </a:p>
          <a:p>
            <a:pPr lvl="1"/>
            <a:r>
              <a:rPr lang="en-US"/>
              <a:t>A means to eliminate affirmative action programs supported by governmental agencies.</a:t>
            </a:r>
          </a:p>
          <a:p>
            <a:pPr lvl="1"/>
            <a:r>
              <a:rPr lang="en-US"/>
              <a:t>Prohibits discrimination and preferential treatment on the basis of race, sex, ethnicity, color, or national origin.</a:t>
            </a:r>
          </a:p>
          <a:p>
            <a:pPr>
              <a:buFont typeface="Wingdings" pitchFamily="-110" charset="2"/>
              <a:buNone/>
            </a:pPr>
            <a:endParaRPr lang="en-US"/>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6">
            <a:lumMod val="75000"/>
          </a:schemeClr>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b="1"/>
              <a:t>Statues prohibiting discrimination</a:t>
            </a:r>
          </a:p>
        </p:txBody>
      </p:sp>
      <p:sp>
        <p:nvSpPr>
          <p:cNvPr id="7171" name="Rectangle 3"/>
          <p:cNvSpPr>
            <a:spLocks noGrp="1" noChangeArrowheads="1"/>
          </p:cNvSpPr>
          <p:nvPr>
            <p:ph type="body" idx="1"/>
          </p:nvPr>
        </p:nvSpPr>
        <p:spPr/>
        <p:txBody>
          <a:bodyPr/>
          <a:lstStyle/>
          <a:p>
            <a:r>
              <a:rPr lang="en-US" u="sng"/>
              <a:t>Age Discrimination Act in Employment Act of 1967</a:t>
            </a:r>
            <a:endParaRPr lang="en-US"/>
          </a:p>
          <a:p>
            <a:pPr lvl="1"/>
            <a:r>
              <a:rPr lang="en-US"/>
              <a:t>Prohibit forced retirement of employees.</a:t>
            </a:r>
          </a:p>
          <a:p>
            <a:pPr lvl="1"/>
            <a:endParaRPr lang="en-US"/>
          </a:p>
          <a:p>
            <a:r>
              <a:rPr lang="en-US" u="sng"/>
              <a:t>Pregnancy Discrimination Act of 1978</a:t>
            </a:r>
            <a:endParaRPr lang="en-US"/>
          </a:p>
          <a:p>
            <a:pPr lvl="1"/>
            <a:r>
              <a:rPr lang="en-US"/>
              <a:t>Amendment to Title VII which protects pregnant employees against any form of discrimination based on pregnancy.</a:t>
            </a: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6">
            <a:lumMod val="75000"/>
          </a:schemeClr>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Other areas protected…</a:t>
            </a:r>
          </a:p>
        </p:txBody>
      </p:sp>
      <p:sp>
        <p:nvSpPr>
          <p:cNvPr id="8195" name="Rectangle 3"/>
          <p:cNvSpPr>
            <a:spLocks noGrp="1" noChangeArrowheads="1"/>
          </p:cNvSpPr>
          <p:nvPr>
            <p:ph type="body" idx="1"/>
          </p:nvPr>
        </p:nvSpPr>
        <p:spPr/>
        <p:txBody>
          <a:bodyPr>
            <a:normAutofit lnSpcReduction="10000"/>
          </a:bodyPr>
          <a:lstStyle/>
          <a:p>
            <a:pPr>
              <a:lnSpc>
                <a:spcPct val="90000"/>
              </a:lnSpc>
            </a:pPr>
            <a:r>
              <a:rPr lang="en-US" sz="2800" u="sng"/>
              <a:t>Sexual Harassment</a:t>
            </a:r>
            <a:endParaRPr lang="en-US" sz="2800"/>
          </a:p>
          <a:p>
            <a:pPr lvl="1">
              <a:lnSpc>
                <a:spcPct val="90000"/>
              </a:lnSpc>
            </a:pPr>
            <a:r>
              <a:rPr lang="en-US" sz="2400"/>
              <a:t>Prohibited by Title VII and Title IX</a:t>
            </a:r>
          </a:p>
          <a:p>
            <a:pPr lvl="1">
              <a:lnSpc>
                <a:spcPct val="90000"/>
              </a:lnSpc>
            </a:pPr>
            <a:endParaRPr lang="en-US" sz="2400"/>
          </a:p>
          <a:p>
            <a:pPr>
              <a:lnSpc>
                <a:spcPct val="90000"/>
              </a:lnSpc>
            </a:pPr>
            <a:r>
              <a:rPr lang="en-US" sz="2800" u="sng"/>
              <a:t>Issues involving National Origin: Proposition 187</a:t>
            </a:r>
          </a:p>
          <a:p>
            <a:pPr lvl="1">
              <a:lnSpc>
                <a:spcPct val="90000"/>
              </a:lnSpc>
            </a:pPr>
            <a:r>
              <a:rPr lang="en-US" sz="2400"/>
              <a:t>Enacted in 1994 denies public social services to people who are unable to establish there status as U.S. citizens, lawful permanent residents, or aliens lawfully admitted for certain period of time.</a:t>
            </a:r>
          </a:p>
          <a:p>
            <a:pPr lvl="1">
              <a:lnSpc>
                <a:spcPct val="90000"/>
              </a:lnSpc>
            </a:pPr>
            <a:r>
              <a:rPr lang="en-US" sz="2400"/>
              <a:t>Some consider this to violate the equal protection clause of the 14th amendment.</a:t>
            </a:r>
          </a:p>
          <a:p>
            <a:pPr lvl="1">
              <a:lnSpc>
                <a:spcPct val="90000"/>
              </a:lnSpc>
            </a:pPr>
            <a:r>
              <a:rPr lang="en-US" sz="2400"/>
              <a:t>Is one of the most controversial issues and still being debated.</a:t>
            </a: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362200"/>
            <a:ext cx="8115300" cy="3048000"/>
          </a:xfrm>
        </p:spPr>
        <p:style>
          <a:lnRef idx="3">
            <a:schemeClr val="lt1"/>
          </a:lnRef>
          <a:fillRef idx="1">
            <a:schemeClr val="accent4"/>
          </a:fillRef>
          <a:effectRef idx="1">
            <a:schemeClr val="accent4"/>
          </a:effectRef>
          <a:fontRef idx="minor">
            <a:schemeClr val="lt1"/>
          </a:fontRef>
        </p:style>
        <p:txBody>
          <a:bodyPr>
            <a:normAutofit/>
          </a:bodyPr>
          <a:lstStyle/>
          <a:p>
            <a:r>
              <a:rPr lang="en-US" b="1" dirty="0" smtClean="0">
                <a:latin typeface="Chalkboard"/>
                <a:cs typeface="Chalkboard"/>
              </a:rPr>
              <a:t>Chapter 10:  Recruitment, Tenure, Dismissal and Due </a:t>
            </a:r>
            <a:br>
              <a:rPr lang="en-US" b="1" dirty="0" smtClean="0">
                <a:latin typeface="Chalkboard"/>
                <a:cs typeface="Chalkboard"/>
              </a:rPr>
            </a:br>
            <a:r>
              <a:rPr lang="en-US" b="1" dirty="0" smtClean="0">
                <a:latin typeface="Chalkboard"/>
                <a:cs typeface="Chalkboard"/>
              </a:rPr>
              <a:t>Process </a:t>
            </a:r>
            <a:br>
              <a:rPr lang="en-US" b="1" dirty="0" smtClean="0">
                <a:latin typeface="Chalkboard"/>
                <a:cs typeface="Chalkboard"/>
              </a:rPr>
            </a:br>
            <a:r>
              <a:rPr lang="en-US" b="1" dirty="0" smtClean="0">
                <a:latin typeface="Chalkboard"/>
                <a:cs typeface="Chalkboard"/>
              </a:rPr>
              <a:t>EDAD 859 </a:t>
            </a:r>
            <a:endParaRPr lang="en-US" b="1" dirty="0">
              <a:latin typeface="Chalkboard"/>
              <a:cs typeface="Chalkboard"/>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15925" y="457200"/>
            <a:ext cx="8229600" cy="1143000"/>
          </a:xfrm>
        </p:spPr>
        <p:style>
          <a:lnRef idx="1">
            <a:schemeClr val="accent4"/>
          </a:lnRef>
          <a:fillRef idx="3">
            <a:schemeClr val="accent4"/>
          </a:fillRef>
          <a:effectRef idx="2">
            <a:schemeClr val="accent4"/>
          </a:effectRef>
          <a:fontRef idx="minor">
            <a:schemeClr val="lt1"/>
          </a:fontRef>
        </p:style>
        <p:txBody>
          <a:bodyPr>
            <a:normAutofit fontScale="90000"/>
          </a:bodyPr>
          <a:lstStyle/>
          <a:p>
            <a:r>
              <a:rPr lang="en-US" dirty="0" smtClean="0">
                <a:latin typeface="Chalkboard"/>
                <a:cs typeface="Chalkboard"/>
              </a:rPr>
              <a:t/>
            </a:r>
            <a:br>
              <a:rPr lang="en-US" dirty="0" smtClean="0">
                <a:latin typeface="Chalkboard"/>
                <a:cs typeface="Chalkboard"/>
              </a:rPr>
            </a:br>
            <a:r>
              <a:rPr lang="en-US" dirty="0" smtClean="0">
                <a:latin typeface="Chalkboard"/>
                <a:cs typeface="Chalkboard"/>
              </a:rPr>
              <a:t/>
            </a:r>
            <a:br>
              <a:rPr lang="en-US" dirty="0" smtClean="0">
                <a:latin typeface="Chalkboard"/>
                <a:cs typeface="Chalkboard"/>
              </a:rPr>
            </a:br>
            <a:r>
              <a:rPr lang="en-US" dirty="0" smtClean="0">
                <a:latin typeface="Chalkboard"/>
                <a:cs typeface="Chalkboard"/>
              </a:rPr>
              <a:t>Tenure:</a:t>
            </a:r>
            <a:endParaRPr lang="en-US" dirty="0">
              <a:latin typeface="Chalkboard"/>
              <a:cs typeface="Chalkboard"/>
            </a:endParaRPr>
          </a:p>
        </p:txBody>
      </p:sp>
      <p:sp>
        <p:nvSpPr>
          <p:cNvPr id="3" name="Content Placeholder 2"/>
          <p:cNvSpPr>
            <a:spLocks noGrp="1"/>
          </p:cNvSpPr>
          <p:nvPr>
            <p:ph idx="1"/>
          </p:nvPr>
        </p:nvSpPr>
        <p:spPr/>
        <p:txBody>
          <a:bodyPr>
            <a:normAutofit fontScale="70000" lnSpcReduction="20000"/>
          </a:bodyPr>
          <a:lstStyle/>
          <a:p>
            <a:endParaRPr lang="en-US" dirty="0" smtClean="0"/>
          </a:p>
          <a:p>
            <a:endParaRPr lang="en-US" dirty="0" smtClean="0"/>
          </a:p>
          <a:p>
            <a:r>
              <a:rPr lang="en-US" dirty="0" smtClean="0"/>
              <a:t>Teachers are entitled to fundamental fairness, even if they have not achieved tenure.</a:t>
            </a:r>
          </a:p>
          <a:p>
            <a:r>
              <a:rPr lang="en-US" dirty="0" smtClean="0"/>
              <a:t>Tenure is not designed to protect teachers who are inept or ineffective. However, it should protect competent and effective teachers.</a:t>
            </a:r>
          </a:p>
          <a:p>
            <a:r>
              <a:rPr lang="en-US" dirty="0" smtClean="0"/>
              <a:t>Teachers may only be dismissed for specified reasons that are documentable and objective evidence.</a:t>
            </a:r>
          </a:p>
          <a:p>
            <a:r>
              <a:rPr lang="en-US" dirty="0" smtClean="0"/>
              <a:t>Due Process procedures must be followed to be sure that dismissal decisions are legally defensible.</a:t>
            </a:r>
          </a:p>
          <a:p>
            <a:r>
              <a:rPr lang="en-US" dirty="0" smtClean="0"/>
              <a:t>Nonrenewal of a non tenured teacher’s contract does not generally require due process, unless there is an alleged constitutional violation.</a:t>
            </a:r>
            <a:endParaRPr lang="en-US" dirty="0"/>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lstStyle/>
          <a:p>
            <a:r>
              <a:rPr lang="en-US" dirty="0" smtClean="0">
                <a:latin typeface="Chalkboard"/>
                <a:cs typeface="Chalkboard"/>
              </a:rPr>
              <a:t>Dismissal for Cause:</a:t>
            </a:r>
            <a:endParaRPr lang="en-US" dirty="0">
              <a:latin typeface="Chalkboard"/>
              <a:cs typeface="Chalkboard"/>
            </a:endParaRPr>
          </a:p>
        </p:txBody>
      </p:sp>
      <p:sp>
        <p:nvSpPr>
          <p:cNvPr id="3" name="Content Placeholder 2"/>
          <p:cNvSpPr>
            <a:spLocks noGrp="1"/>
          </p:cNvSpPr>
          <p:nvPr>
            <p:ph idx="1"/>
          </p:nvPr>
        </p:nvSpPr>
        <p:spPr/>
        <p:txBody>
          <a:bodyPr>
            <a:normAutofit fontScale="85000" lnSpcReduction="20000"/>
          </a:bodyPr>
          <a:lstStyle/>
          <a:p>
            <a:pPr marL="651510" indent="-514350">
              <a:buFont typeface="+mj-lt"/>
              <a:buAutoNum type="arabicPeriod"/>
            </a:pPr>
            <a:r>
              <a:rPr lang="en-US" dirty="0" smtClean="0"/>
              <a:t>Grounds for dismissal include incompetency, insubordination, neglect of duty, immorality, justifiable decrease in number of teaching positions, financial exigency or “other good and just cause”.</a:t>
            </a:r>
          </a:p>
          <a:p>
            <a:pPr marL="651510" indent="-514350">
              <a:buFont typeface="+mj-lt"/>
              <a:buAutoNum type="arabicPeriod"/>
            </a:pPr>
            <a:r>
              <a:rPr lang="en-US" dirty="0" smtClean="0"/>
              <a:t>A board of education may dismiss a teacher for almost any reason , as long as the reason is valid and meets the due process requirements.</a:t>
            </a:r>
          </a:p>
          <a:p>
            <a:pPr marL="651510" indent="-514350">
              <a:buFont typeface="+mj-lt"/>
              <a:buAutoNum type="arabicPeriod"/>
            </a:pPr>
            <a:r>
              <a:rPr lang="en-US" dirty="0" smtClean="0"/>
              <a:t>To dismiss a teacher for incompetency systematic evaluations, documentation of performance and a thorough teacher improvement plan.</a:t>
            </a:r>
          </a:p>
          <a:p>
            <a:pPr marL="651510" indent="-514350">
              <a:buFont typeface="+mj-lt"/>
              <a:buAutoNum type="arabicPeriod"/>
            </a:pPr>
            <a:r>
              <a:rPr lang="en-US" dirty="0" smtClean="0"/>
              <a:t>Sexual misconduct involving students by school personnel will almost always result in dismissal.</a:t>
            </a:r>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lstStyle/>
          <a:p>
            <a:r>
              <a:rPr lang="en-US" dirty="0" smtClean="0">
                <a:latin typeface="Chalkboard"/>
                <a:cs typeface="Chalkboard"/>
              </a:rPr>
              <a:t>Dismissal for Cause (cont.):</a:t>
            </a:r>
            <a:endParaRPr lang="en-US" dirty="0">
              <a:latin typeface="Chalkboard"/>
              <a:cs typeface="Chalkboard"/>
            </a:endParaRPr>
          </a:p>
        </p:txBody>
      </p:sp>
      <p:sp>
        <p:nvSpPr>
          <p:cNvPr id="3" name="Content Placeholder 2"/>
          <p:cNvSpPr>
            <a:spLocks noGrp="1"/>
          </p:cNvSpPr>
          <p:nvPr>
            <p:ph idx="1"/>
          </p:nvPr>
        </p:nvSpPr>
        <p:spPr/>
        <p:txBody>
          <a:bodyPr>
            <a:normAutofit fontScale="85000" lnSpcReduction="10000"/>
          </a:bodyPr>
          <a:lstStyle/>
          <a:p>
            <a:r>
              <a:rPr lang="en-US" dirty="0" smtClean="0"/>
              <a:t>5. Community norms and expectations regarding professional conduct of teachers are very important considerations in cases involving alleged immoral conduct and and dismissal.</a:t>
            </a:r>
          </a:p>
          <a:p>
            <a:r>
              <a:rPr lang="en-US" dirty="0" smtClean="0"/>
              <a:t>6. A felony conviction or series of misdemeanors may result in dismissal and revocation of a teaching license. </a:t>
            </a:r>
          </a:p>
          <a:p>
            <a:r>
              <a:rPr lang="en-US" dirty="0" smtClean="0"/>
              <a:t>7. Private acts of homosexuality or adultery cannot form a basis for dismissal unless there is evidence that such acts render the teacher ineffective and there is proof that such acts adversely affect a teacher’s ability to perform his/her assigned duties.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lumMod val="65000"/>
            <a:lumOff val="35000"/>
          </a:schemeClr>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Supreme Court Video (3 min)</a:t>
            </a:r>
            <a:endParaRPr lang="en-US" dirty="0"/>
          </a:p>
        </p:txBody>
      </p:sp>
      <p:pic>
        <p:nvPicPr>
          <p:cNvPr id="6" name="Picture 5">
            <a:hlinkClick r:id="rId3"/>
          </p:cNvPr>
          <p:cNvPicPr>
            <a:picLocks noChangeAspect="1"/>
          </p:cNvPicPr>
          <p:nvPr/>
        </p:nvPicPr>
        <p:blipFill>
          <a:blip r:embed="rId4"/>
          <a:stretch>
            <a:fillRect/>
          </a:stretch>
        </p:blipFill>
        <p:spPr>
          <a:xfrm>
            <a:off x="762000" y="1213298"/>
            <a:ext cx="7612654" cy="5644702"/>
          </a:xfrm>
          <a:prstGeom prst="rect">
            <a:avLst/>
          </a:prstGeom>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halkboard"/>
                <a:cs typeface="Chalkboard"/>
              </a:rPr>
              <a:t>Financial Exigency:</a:t>
            </a:r>
            <a:endParaRPr lang="en-US" dirty="0">
              <a:latin typeface="Chalkboard"/>
              <a:cs typeface="Chalkboard"/>
            </a:endParaRPr>
          </a:p>
        </p:txBody>
      </p:sp>
      <p:sp>
        <p:nvSpPr>
          <p:cNvPr id="3" name="Content Placeholder 2"/>
          <p:cNvSpPr>
            <a:spLocks noGrp="1"/>
          </p:cNvSpPr>
          <p:nvPr>
            <p:ph idx="1"/>
          </p:nvPr>
        </p:nvSpPr>
        <p:spPr/>
        <p:txBody>
          <a:bodyPr>
            <a:normAutofit fontScale="77500" lnSpcReduction="20000"/>
          </a:bodyPr>
          <a:lstStyle/>
          <a:p>
            <a:r>
              <a:rPr lang="en-US" dirty="0" smtClean="0"/>
              <a:t>This is when a district faces a bona fide reduction in its budget which results in abolishing certain employment positions. The school board must demonstrate financial exigency.</a:t>
            </a:r>
          </a:p>
          <a:p>
            <a:r>
              <a:rPr lang="en-US" dirty="0" smtClean="0"/>
              <a:t>All employees must be afforded full due process provisions if affected by a reduction in force.</a:t>
            </a:r>
          </a:p>
          <a:p>
            <a:r>
              <a:rPr lang="en-US" dirty="0" smtClean="0"/>
              <a:t>School districts cannot use financial exigency to remove an employee who has exercised a constitutionally protected right. </a:t>
            </a:r>
          </a:p>
          <a:p>
            <a:r>
              <a:rPr lang="en-US" dirty="0" smtClean="0"/>
              <a:t>Seniority and job performance should receive priority in RIF (reduction in force) decisions.</a:t>
            </a:r>
          </a:p>
          <a:p>
            <a:r>
              <a:rPr lang="en-US" dirty="0" smtClean="0"/>
              <a:t>School district policy/state statutes must be followed to the letter to implement RIF policies.</a:t>
            </a:r>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lstStyle/>
          <a:p>
            <a:r>
              <a:rPr lang="en-US" dirty="0" smtClean="0">
                <a:latin typeface="Chalkboard"/>
                <a:cs typeface="Chalkboard"/>
              </a:rPr>
              <a:t>Collective Bargaining:</a:t>
            </a:r>
            <a:endParaRPr lang="en-US" dirty="0">
              <a:latin typeface="Chalkboard"/>
              <a:cs typeface="Chalkboard"/>
            </a:endParaRPr>
          </a:p>
        </p:txBody>
      </p:sp>
      <p:sp>
        <p:nvSpPr>
          <p:cNvPr id="3" name="Content Placeholder 2"/>
          <p:cNvSpPr>
            <a:spLocks noGrp="1"/>
          </p:cNvSpPr>
          <p:nvPr>
            <p:ph idx="1"/>
          </p:nvPr>
        </p:nvSpPr>
        <p:spPr/>
        <p:txBody>
          <a:bodyPr>
            <a:normAutofit fontScale="70000" lnSpcReduction="20000"/>
          </a:bodyPr>
          <a:lstStyle/>
          <a:p>
            <a:r>
              <a:rPr lang="en-US" dirty="0" smtClean="0">
                <a:latin typeface="Chalkboard"/>
                <a:cs typeface="Chalkboard"/>
              </a:rPr>
              <a:t>The basic intent of collective bargaining is to create teacher empowerment and shared power between teachers and school boards.</a:t>
            </a:r>
          </a:p>
          <a:p>
            <a:r>
              <a:rPr lang="en-US" dirty="0" smtClean="0">
                <a:latin typeface="Chalkboard"/>
                <a:cs typeface="Chalkboard"/>
              </a:rPr>
              <a:t>This process should be guided by good faith efforts between all parties involved. </a:t>
            </a:r>
          </a:p>
          <a:p>
            <a:r>
              <a:rPr lang="en-US" dirty="0" smtClean="0">
                <a:latin typeface="Chalkboard"/>
                <a:cs typeface="Chalkboard"/>
              </a:rPr>
              <a:t>School boards should not negotiate items that they have no legal authority to negotiate unless they have statutory authority to do so.</a:t>
            </a:r>
          </a:p>
          <a:p>
            <a:r>
              <a:rPr lang="en-US" dirty="0" smtClean="0">
                <a:latin typeface="Chalkboard"/>
                <a:cs typeface="Chalkboard"/>
              </a:rPr>
              <a:t>Any action taken by striking teachers that may disrupt educational opportunities for students will not likely receive court support.</a:t>
            </a:r>
          </a:p>
          <a:p>
            <a:r>
              <a:rPr lang="en-US" dirty="0" smtClean="0">
                <a:latin typeface="Chalkboard"/>
                <a:cs typeface="Chalkboard"/>
              </a:rPr>
              <a:t>Collective bargaining agreements should not impair teacher’s constitutionally protected rights and freedoms. </a:t>
            </a:r>
            <a:endParaRPr lang="en-US" dirty="0">
              <a:latin typeface="Chalkboard"/>
              <a:cs typeface="Chalkboard"/>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bg1">
                <a:lumMod val="75000"/>
                <a:lumOff val="25000"/>
              </a:schemeClr>
            </a:gs>
            <a:gs pos="100000">
              <a:schemeClr val="bg2">
                <a:shade val="30000"/>
                <a:satMod val="200000"/>
              </a:schemeClr>
            </a:gs>
            <a:gs pos="5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13314" name="Subtitle 2"/>
          <p:cNvSpPr>
            <a:spLocks noGrp="1"/>
          </p:cNvSpPr>
          <p:nvPr>
            <p:ph type="subTitle" idx="1"/>
          </p:nvPr>
        </p:nvSpPr>
        <p:spPr/>
        <p:txBody>
          <a:bodyPr/>
          <a:lstStyle/>
          <a:p>
            <a:pPr eaLnBrk="1" hangingPunct="1"/>
            <a:r>
              <a:rPr lang="en-US"/>
              <a:t>Chapter 11</a:t>
            </a:r>
          </a:p>
          <a:p>
            <a:pPr eaLnBrk="1" hangingPunct="1"/>
            <a:r>
              <a:rPr lang="en-US"/>
              <a:t>School Law and Public Schools, 2008</a:t>
            </a:r>
          </a:p>
          <a:p>
            <a:pPr eaLnBrk="1" hangingPunct="1"/>
            <a:r>
              <a:rPr lang="en-US"/>
              <a:t>Nathan L. Essex</a:t>
            </a:r>
          </a:p>
        </p:txBody>
      </p:sp>
      <p:sp>
        <p:nvSpPr>
          <p:cNvPr id="13315" name="Title 1"/>
          <p:cNvSpPr>
            <a:spLocks noGrp="1"/>
          </p:cNvSpPr>
          <p:nvPr>
            <p:ph type="ctrTitle"/>
          </p:nvPr>
        </p:nvSpPr>
        <p:spPr>
          <a:xfrm>
            <a:off x="457200" y="1506538"/>
            <a:ext cx="8229600" cy="1470025"/>
          </a:xfrm>
        </p:spPr>
        <p:txBody>
          <a:bodyPr/>
          <a:lstStyle/>
          <a:p>
            <a:pPr eaLnBrk="1" hangingPunct="1"/>
            <a:r>
              <a:t>The Instructional Program</a:t>
            </a: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bg1">
                <a:lumMod val="75000"/>
                <a:lumOff val="25000"/>
              </a:schemeClr>
            </a:gs>
            <a:gs pos="100000">
              <a:schemeClr val="bg2">
                <a:shade val="30000"/>
                <a:satMod val="200000"/>
              </a:schemeClr>
            </a:gs>
            <a:gs pos="5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a:t>Control of Public Schools</a:t>
            </a:r>
          </a:p>
        </p:txBody>
      </p:sp>
      <p:sp>
        <p:nvSpPr>
          <p:cNvPr id="14339" name="Content Placeholder 2"/>
          <p:cNvSpPr>
            <a:spLocks noGrp="1"/>
          </p:cNvSpPr>
          <p:nvPr>
            <p:ph sz="quarter" idx="1"/>
          </p:nvPr>
        </p:nvSpPr>
        <p:spPr/>
        <p:txBody>
          <a:bodyPr>
            <a:normAutofit fontScale="85000" lnSpcReduction="10000"/>
          </a:bodyPr>
          <a:lstStyle/>
          <a:p>
            <a:pPr eaLnBrk="1" hangingPunct="1"/>
            <a:r>
              <a:rPr lang="en-US"/>
              <a:t>The U.S. Constitution makes no reference to education.  The Tenth Amendment places responsibility on each state to provide free public schools.</a:t>
            </a:r>
          </a:p>
          <a:p>
            <a:pPr eaLnBrk="1" hangingPunct="1"/>
            <a:endParaRPr lang="en-US"/>
          </a:p>
          <a:p>
            <a:pPr eaLnBrk="1" hangingPunct="1"/>
            <a:r>
              <a:rPr lang="en-US"/>
              <a:t>The legal authority for defining the curriculum of public schools is the state legislature, in a few states, it is the state legislature and the state board of education.</a:t>
            </a:r>
          </a:p>
          <a:p>
            <a:pPr eaLnBrk="1" hangingPunct="1"/>
            <a:endParaRPr lang="en-US"/>
          </a:p>
          <a:p>
            <a:pPr eaLnBrk="1" hangingPunct="1"/>
            <a:r>
              <a:rPr lang="en-US"/>
              <a:t>State v. Harworth established the state’s responsibility for public education.</a:t>
            </a: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bg1">
                <a:lumMod val="75000"/>
                <a:lumOff val="25000"/>
              </a:schemeClr>
            </a:gs>
            <a:gs pos="100000">
              <a:schemeClr val="bg2">
                <a:shade val="30000"/>
                <a:satMod val="200000"/>
              </a:schemeClr>
            </a:gs>
            <a:gs pos="5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15362" name="Title 3"/>
          <p:cNvSpPr>
            <a:spLocks noGrp="1"/>
          </p:cNvSpPr>
          <p:nvPr>
            <p:ph type="title"/>
          </p:nvPr>
        </p:nvSpPr>
        <p:spPr/>
        <p:txBody>
          <a:bodyPr/>
          <a:lstStyle/>
          <a:p>
            <a:pPr eaLnBrk="1" hangingPunct="1"/>
            <a:r>
              <a:rPr lang="en-US"/>
              <a:t>Compulsory Attendance</a:t>
            </a:r>
          </a:p>
        </p:txBody>
      </p:sp>
      <p:sp>
        <p:nvSpPr>
          <p:cNvPr id="15363" name="Content Placeholder 4"/>
          <p:cNvSpPr>
            <a:spLocks noGrp="1"/>
          </p:cNvSpPr>
          <p:nvPr>
            <p:ph sz="quarter" idx="1"/>
          </p:nvPr>
        </p:nvSpPr>
        <p:spPr>
          <a:xfrm>
            <a:off x="914400" y="1447800"/>
            <a:ext cx="3749675" cy="4572000"/>
          </a:xfrm>
        </p:spPr>
        <p:txBody>
          <a:bodyPr>
            <a:normAutofit lnSpcReduction="10000"/>
          </a:bodyPr>
          <a:lstStyle/>
          <a:p>
            <a:pPr eaLnBrk="1" hangingPunct="1">
              <a:lnSpc>
                <a:spcPct val="90000"/>
              </a:lnSpc>
            </a:pPr>
            <a:r>
              <a:rPr lang="en-US"/>
              <a:t>Every state requires children between certain ages, usually 6-16 years old to attend public, private or home school.  </a:t>
            </a:r>
          </a:p>
          <a:p>
            <a:pPr eaLnBrk="1" hangingPunct="1">
              <a:lnSpc>
                <a:spcPct val="90000"/>
              </a:lnSpc>
            </a:pPr>
            <a:r>
              <a:rPr lang="en-US"/>
              <a:t>The parent has an obligation to the child and state to ensure that the child receives an appropriate education.</a:t>
            </a:r>
          </a:p>
        </p:txBody>
      </p:sp>
      <p:sp>
        <p:nvSpPr>
          <p:cNvPr id="15364" name="Content Placeholder 5"/>
          <p:cNvSpPr>
            <a:spLocks noGrp="1"/>
          </p:cNvSpPr>
          <p:nvPr>
            <p:ph sz="quarter" idx="2"/>
          </p:nvPr>
        </p:nvSpPr>
        <p:spPr>
          <a:xfrm>
            <a:off x="4933950" y="1447800"/>
            <a:ext cx="3749675" cy="4572000"/>
          </a:xfrm>
        </p:spPr>
        <p:txBody>
          <a:bodyPr>
            <a:normAutofit lnSpcReduction="10000"/>
          </a:bodyPr>
          <a:lstStyle/>
          <a:p>
            <a:pPr eaLnBrk="1" hangingPunct="1">
              <a:lnSpc>
                <a:spcPct val="90000"/>
              </a:lnSpc>
              <a:buFont typeface="Wingdings 2" pitchFamily="-110" charset="2"/>
              <a:buNone/>
            </a:pPr>
            <a:r>
              <a:rPr lang="en-US"/>
              <a:t>Exceptions:</a:t>
            </a:r>
          </a:p>
          <a:p>
            <a:pPr eaLnBrk="1" hangingPunct="1">
              <a:lnSpc>
                <a:spcPct val="90000"/>
              </a:lnSpc>
            </a:pPr>
            <a:r>
              <a:rPr lang="en-US" sz="2000" b="1"/>
              <a:t>Wisconsin v. Yoder</a:t>
            </a:r>
            <a:r>
              <a:rPr lang="en-US" sz="2000"/>
              <a:t>-the state’s interest regarding universal and compulsory education is by no means absolute to the exclusion or subordination of all other interests.  The First Amendment prohibits state action that interferes with a parent’s right to control the religious upbringing of his or her child.</a:t>
            </a:r>
          </a:p>
          <a:p>
            <a:pPr eaLnBrk="1" hangingPunct="1">
              <a:lnSpc>
                <a:spcPct val="90000"/>
              </a:lnSpc>
            </a:pPr>
            <a:r>
              <a:rPr lang="en-US" sz="2000"/>
              <a:t>Additionally, married students who are emancipated and are no longer under their parents’ care.</a:t>
            </a: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bg1">
                <a:lumMod val="75000"/>
                <a:lumOff val="25000"/>
              </a:schemeClr>
            </a:gs>
            <a:gs pos="100000">
              <a:schemeClr val="bg2">
                <a:shade val="30000"/>
                <a:satMod val="200000"/>
              </a:schemeClr>
            </a:gs>
            <a:gs pos="5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16386" name="Title 1"/>
          <p:cNvSpPr>
            <a:spLocks noGrp="1"/>
          </p:cNvSpPr>
          <p:nvPr>
            <p:ph type="title"/>
          </p:nvPr>
        </p:nvSpPr>
        <p:spPr>
          <a:xfrm>
            <a:off x="914400" y="274638"/>
            <a:ext cx="7772400" cy="715962"/>
          </a:xfrm>
        </p:spPr>
        <p:txBody>
          <a:bodyPr>
            <a:normAutofit fontScale="90000"/>
          </a:bodyPr>
          <a:lstStyle/>
          <a:p>
            <a:pPr eaLnBrk="1" hangingPunct="1"/>
            <a:r>
              <a:rPr lang="en-US" smtClean="0"/>
              <a:t>Attendance</a:t>
            </a:r>
          </a:p>
        </p:txBody>
      </p:sp>
      <p:sp>
        <p:nvSpPr>
          <p:cNvPr id="16387" name="Content Placeholder 2"/>
          <p:cNvSpPr>
            <a:spLocks noGrp="1"/>
          </p:cNvSpPr>
          <p:nvPr>
            <p:ph sz="quarter" idx="1"/>
          </p:nvPr>
        </p:nvSpPr>
        <p:spPr>
          <a:xfrm>
            <a:off x="914400" y="914400"/>
            <a:ext cx="7772400" cy="4572000"/>
          </a:xfrm>
        </p:spPr>
        <p:txBody>
          <a:bodyPr>
            <a:normAutofit fontScale="85000" lnSpcReduction="20000"/>
          </a:bodyPr>
          <a:lstStyle/>
          <a:p>
            <a:pPr eaLnBrk="1" hangingPunct="1"/>
            <a:r>
              <a:rPr lang="en-US" smtClean="0"/>
              <a:t>Every state requires that children between 6 or 7 and 16 or 17 attend public, private or home school.</a:t>
            </a:r>
          </a:p>
          <a:p>
            <a:pPr eaLnBrk="1" hangingPunct="1"/>
            <a:r>
              <a:rPr lang="en-US" smtClean="0"/>
              <a:t>Parents who fail to get their children to school face criminal charges.</a:t>
            </a:r>
          </a:p>
          <a:p>
            <a:pPr eaLnBrk="1" hangingPunct="1"/>
            <a:r>
              <a:rPr lang="en-US" smtClean="0"/>
              <a:t>One exception to the attendance requirements are if a student has a religious belief that conflicts continuing education as in Wisconsin vs. Yoder.  Yoder was Amish and stopped schooling after 8</a:t>
            </a:r>
            <a:r>
              <a:rPr lang="en-US" baseline="30000" smtClean="0"/>
              <a:t>th</a:t>
            </a:r>
            <a:r>
              <a:rPr lang="en-US" smtClean="0"/>
              <a:t> grade.  Another exception may be if a student is married and no longer under their parents’ care.</a:t>
            </a:r>
          </a:p>
          <a:p>
            <a:pPr eaLnBrk="1" hangingPunct="1"/>
            <a:r>
              <a:rPr lang="en-US" smtClean="0"/>
              <a:t>Students who are home schooled are required to meet standards for curriculum and instruction, length of instruction, and days in which instruction should be provided.</a:t>
            </a:r>
          </a:p>
          <a:p>
            <a:pPr eaLnBrk="1" hangingPunct="1"/>
            <a:endParaRPr lang="en-US" smtClean="0"/>
          </a:p>
          <a:p>
            <a:pPr eaLnBrk="1" hangingPunct="1"/>
            <a:endParaRPr lang="en-US" smtClean="0"/>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bg1">
                <a:lumMod val="75000"/>
                <a:lumOff val="25000"/>
              </a:schemeClr>
            </a:gs>
            <a:gs pos="100000">
              <a:schemeClr val="bg2">
                <a:shade val="30000"/>
                <a:satMod val="200000"/>
              </a:schemeClr>
            </a:gs>
            <a:gs pos="5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a:t>Residence</a:t>
            </a:r>
          </a:p>
        </p:txBody>
      </p:sp>
      <p:sp>
        <p:nvSpPr>
          <p:cNvPr id="17411" name="Content Placeholder 2"/>
          <p:cNvSpPr>
            <a:spLocks noGrp="1"/>
          </p:cNvSpPr>
          <p:nvPr>
            <p:ph sz="quarter" idx="1"/>
          </p:nvPr>
        </p:nvSpPr>
        <p:spPr/>
        <p:txBody>
          <a:bodyPr>
            <a:normAutofit fontScale="92500"/>
          </a:bodyPr>
          <a:lstStyle/>
          <a:p>
            <a:pPr eaLnBrk="1" hangingPunct="1"/>
            <a:r>
              <a:rPr lang="en-US"/>
              <a:t>Schools generally are required to educate students who reside within the districts boundaries.  Residence is a student’s actual dwelling place.  Domicile is where the student intends to remain indefinitely.  A student’s domicile follows that of his or her legal guardian. </a:t>
            </a:r>
          </a:p>
          <a:p>
            <a:pPr eaLnBrk="1" hangingPunct="1"/>
            <a:r>
              <a:rPr lang="en-US"/>
              <a:t> If the child is emancipated the domicile is determined by where the student intends to remain indefinitely.</a:t>
            </a: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bg1">
                <a:lumMod val="75000"/>
                <a:lumOff val="25000"/>
              </a:schemeClr>
            </a:gs>
            <a:gs pos="100000">
              <a:schemeClr val="bg2">
                <a:shade val="30000"/>
                <a:satMod val="200000"/>
              </a:schemeClr>
            </a:gs>
            <a:gs pos="5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18434" name="Title 1"/>
          <p:cNvSpPr>
            <a:spLocks noGrp="1"/>
          </p:cNvSpPr>
          <p:nvPr>
            <p:ph type="title"/>
          </p:nvPr>
        </p:nvSpPr>
        <p:spPr>
          <a:xfrm>
            <a:off x="914400" y="274638"/>
            <a:ext cx="7772400" cy="639762"/>
          </a:xfrm>
        </p:spPr>
        <p:txBody>
          <a:bodyPr>
            <a:normAutofit fontScale="90000"/>
          </a:bodyPr>
          <a:lstStyle/>
          <a:p>
            <a:pPr eaLnBrk="1" hangingPunct="1"/>
            <a:r>
              <a:rPr lang="en-US" smtClean="0"/>
              <a:t>Curriculum</a:t>
            </a:r>
          </a:p>
        </p:txBody>
      </p:sp>
      <p:sp>
        <p:nvSpPr>
          <p:cNvPr id="18435" name="Content Placeholder 2"/>
          <p:cNvSpPr>
            <a:spLocks noGrp="1"/>
          </p:cNvSpPr>
          <p:nvPr>
            <p:ph sz="quarter" idx="1"/>
          </p:nvPr>
        </p:nvSpPr>
        <p:spPr>
          <a:xfrm>
            <a:off x="914400" y="838200"/>
            <a:ext cx="7772400" cy="4572000"/>
          </a:xfrm>
        </p:spPr>
        <p:txBody>
          <a:bodyPr>
            <a:normAutofit fontScale="92500" lnSpcReduction="10000"/>
          </a:bodyPr>
          <a:lstStyle/>
          <a:p>
            <a:pPr eaLnBrk="1" hangingPunct="1"/>
            <a:r>
              <a:rPr lang="en-US" sz="2400" smtClean="0"/>
              <a:t>Curriculum standards, such as courses offered and achievement required, are based through state policy.  Local schools may develop other standards as long as they do not contradict state requirements.</a:t>
            </a:r>
          </a:p>
          <a:p>
            <a:pPr eaLnBrk="1" hangingPunct="1"/>
            <a:r>
              <a:rPr lang="en-US" sz="2400" smtClean="0"/>
              <a:t>State legislation requires that certain subjects be included in school curricula such as American history.  However, the specifics are left to be decided by local school districts.</a:t>
            </a:r>
          </a:p>
          <a:p>
            <a:pPr eaLnBrk="1" hangingPunct="1"/>
            <a:r>
              <a:rPr lang="en-US" sz="2400" smtClean="0"/>
              <a:t>Many schools fear teaching the Bible due to possible lawsuits.  However, many Bible classes are being offered at public schools throughout the United States (see bibleinschools.net).  Some guidelines for Bible use include teaching objectively and in a strict secular manner, instructing teachers on how and what to teach, and formulating policies for teachers, students, and parents to follow.</a:t>
            </a:r>
          </a:p>
          <a:p>
            <a:pPr eaLnBrk="1" hangingPunct="1"/>
            <a:endParaRPr lang="en-US" smtClean="0"/>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bg1">
                <a:lumMod val="75000"/>
                <a:lumOff val="25000"/>
              </a:schemeClr>
            </a:gs>
            <a:gs pos="100000">
              <a:schemeClr val="bg2">
                <a:shade val="30000"/>
                <a:satMod val="200000"/>
              </a:schemeClr>
            </a:gs>
            <a:gs pos="5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a:t>No Child Left Behind Act of 2001</a:t>
            </a:r>
          </a:p>
        </p:txBody>
      </p:sp>
      <p:sp>
        <p:nvSpPr>
          <p:cNvPr id="19459" name="Content Placeholder 2"/>
          <p:cNvSpPr>
            <a:spLocks noGrp="1"/>
          </p:cNvSpPr>
          <p:nvPr>
            <p:ph sz="quarter" idx="1"/>
          </p:nvPr>
        </p:nvSpPr>
        <p:spPr/>
        <p:txBody>
          <a:bodyPr>
            <a:normAutofit lnSpcReduction="10000"/>
          </a:bodyPr>
          <a:lstStyle/>
          <a:p>
            <a:pPr eaLnBrk="1" hangingPunct="1">
              <a:lnSpc>
                <a:spcPct val="90000"/>
              </a:lnSpc>
            </a:pPr>
            <a:r>
              <a:rPr lang="en-US" sz="2400"/>
              <a:t>There are four guiding principles:  stronger accountability, increased flexibility,  expanded options and improved instruction.</a:t>
            </a:r>
          </a:p>
          <a:p>
            <a:pPr eaLnBrk="1" hangingPunct="1">
              <a:lnSpc>
                <a:spcPct val="90000"/>
              </a:lnSpc>
            </a:pPr>
            <a:r>
              <a:rPr lang="en-US" sz="2400"/>
              <a:t>States must insure that students are tested in math and reading by 2005-06 school year.</a:t>
            </a:r>
          </a:p>
          <a:p>
            <a:pPr eaLnBrk="1" hangingPunct="1">
              <a:lnSpc>
                <a:spcPct val="90000"/>
              </a:lnSpc>
            </a:pPr>
            <a:r>
              <a:rPr lang="en-US" sz="2400"/>
              <a:t>By 2007, state must insure that students are tested at least one annual assessment in science in at least one grade level:  3-5, 6-9 and 10-12 .</a:t>
            </a:r>
          </a:p>
          <a:p>
            <a:pPr eaLnBrk="1" hangingPunct="1">
              <a:lnSpc>
                <a:spcPct val="90000"/>
              </a:lnSpc>
            </a:pPr>
            <a:r>
              <a:rPr lang="en-US" sz="2400"/>
              <a:t>States must set and then meet adequate yearly progress toward the goal of having children meet proficiency levels in core subjects by the year 2013-14.</a:t>
            </a:r>
          </a:p>
          <a:p>
            <a:pPr eaLnBrk="1" hangingPunct="1">
              <a:lnSpc>
                <a:spcPct val="90000"/>
              </a:lnSpc>
            </a:pPr>
            <a:r>
              <a:rPr lang="en-US" sz="2400"/>
              <a:t>Schools that fail to meet AYP face sanctions including offering supplemental services, transportation or restructuring.</a:t>
            </a: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bg1">
                <a:lumMod val="75000"/>
                <a:lumOff val="25000"/>
              </a:schemeClr>
            </a:gs>
            <a:gs pos="100000">
              <a:schemeClr val="bg2">
                <a:shade val="30000"/>
                <a:satMod val="200000"/>
              </a:schemeClr>
            </a:gs>
            <a:gs pos="5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a:t>No Child Left Behind Act of 2001</a:t>
            </a:r>
          </a:p>
        </p:txBody>
      </p:sp>
      <p:sp>
        <p:nvSpPr>
          <p:cNvPr id="20483" name="Content Placeholder 2"/>
          <p:cNvSpPr>
            <a:spLocks noGrp="1"/>
          </p:cNvSpPr>
          <p:nvPr>
            <p:ph sz="quarter" idx="1"/>
          </p:nvPr>
        </p:nvSpPr>
        <p:spPr/>
        <p:txBody>
          <a:bodyPr/>
          <a:lstStyle/>
          <a:p>
            <a:pPr eaLnBrk="1" hangingPunct="1"/>
            <a:r>
              <a:rPr lang="en-US"/>
              <a:t>Districts have flexible use of funds and may transfer up to 50 percent of the funding they receive under the four major state grant programs (Teacher Quality state grants, Educational Technology state grants, Innovative Programs, and Safe and Drug-Free Schools) to any one of the program or to Title I.</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4" name="Rectangle 6"/>
          <p:cNvSpPr>
            <a:spLocks noChangeArrowheads="1"/>
          </p:cNvSpPr>
          <p:nvPr/>
        </p:nvSpPr>
        <p:spPr bwMode="auto">
          <a:xfrm>
            <a:off x="2667000" y="457200"/>
            <a:ext cx="3443288"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r>
              <a:rPr lang="en-US" b="1" i="1">
                <a:solidFill>
                  <a:srgbClr val="FFFF00"/>
                </a:solidFill>
                <a:effectLst>
                  <a:outerShdw blurRad="38100" dist="38100" dir="2700000" algn="tl">
                    <a:srgbClr val="000000"/>
                  </a:outerShdw>
                </a:effectLst>
              </a:rPr>
              <a:t>Religion in the Public School</a:t>
            </a:r>
            <a:endParaRPr lang="en-GB" b="1" i="1">
              <a:solidFill>
                <a:srgbClr val="FFFF00"/>
              </a:solidFill>
              <a:effectLst>
                <a:outerShdw blurRad="38100" dist="38100" dir="2700000" algn="tl">
                  <a:srgbClr val="000000"/>
                </a:outerShdw>
              </a:effectLst>
            </a:endParaRPr>
          </a:p>
        </p:txBody>
      </p:sp>
      <p:sp>
        <p:nvSpPr>
          <p:cNvPr id="3075" name="Rectangle 7"/>
          <p:cNvSpPr>
            <a:spLocks noChangeArrowheads="1"/>
          </p:cNvSpPr>
          <p:nvPr/>
        </p:nvSpPr>
        <p:spPr bwMode="auto">
          <a:xfrm>
            <a:off x="533400" y="914400"/>
            <a:ext cx="7848600" cy="923925"/>
          </a:xfrm>
          <a:prstGeom prst="rect">
            <a:avLst/>
          </a:prstGeom>
          <a:noFill/>
          <a:ln w="9525">
            <a:noFill/>
            <a:miter lim="800000"/>
            <a:headEnd/>
            <a:tailEnd/>
          </a:ln>
        </p:spPr>
        <p:txBody>
          <a:bodyPr>
            <a:prstTxWarp prst="textNoShape">
              <a:avLst/>
            </a:prstTxWarp>
            <a:spAutoFit/>
          </a:bodyPr>
          <a:lstStyle/>
          <a:p>
            <a:r>
              <a:rPr lang="en-US" b="1" i="1"/>
              <a:t>“Public Schools may not inculcate nor inhibit religion.  Schools must be places where religion and religious conviction are treated with fairness and respect.”</a:t>
            </a:r>
            <a:endParaRPr lang="en-GB"/>
          </a:p>
        </p:txBody>
      </p:sp>
      <p:sp>
        <p:nvSpPr>
          <p:cNvPr id="3076" name="Rectangle 8"/>
          <p:cNvSpPr>
            <a:spLocks noChangeArrowheads="1"/>
          </p:cNvSpPr>
          <p:nvPr/>
        </p:nvSpPr>
        <p:spPr bwMode="auto">
          <a:xfrm>
            <a:off x="533400" y="2413000"/>
            <a:ext cx="8610600" cy="1200150"/>
          </a:xfrm>
          <a:prstGeom prst="rect">
            <a:avLst/>
          </a:prstGeom>
          <a:noFill/>
          <a:ln w="9525">
            <a:noFill/>
            <a:miter lim="800000"/>
            <a:headEnd/>
            <a:tailEnd/>
          </a:ln>
        </p:spPr>
        <p:txBody>
          <a:bodyPr>
            <a:prstTxWarp prst="textNoShape">
              <a:avLst/>
            </a:prstTxWarp>
            <a:spAutoFit/>
          </a:bodyPr>
          <a:lstStyle/>
          <a:p>
            <a:r>
              <a:rPr lang="en-US" i="1"/>
              <a:t>Congress shall make no law respecting an establishment of religion, or prohibiting the free exercise thereof, or abridging the freedom of speech, or of the press; or the right of the people peaceably to assemble, and to petition the government for a redress of grievances.</a:t>
            </a:r>
          </a:p>
        </p:txBody>
      </p:sp>
      <p:sp>
        <p:nvSpPr>
          <p:cNvPr id="11" name="Rectangle 10"/>
          <p:cNvSpPr/>
          <p:nvPr/>
        </p:nvSpPr>
        <p:spPr>
          <a:xfrm>
            <a:off x="609600" y="1981200"/>
            <a:ext cx="1924050" cy="369888"/>
          </a:xfrm>
          <a:prstGeom prst="rect">
            <a:avLst/>
          </a:prstGeom>
        </p:spPr>
        <p:txBody>
          <a:bodyPr wrap="none">
            <a:prstTxWarp prst="textNoShape">
              <a:avLst/>
            </a:prstTxWarp>
            <a:spAutoFit/>
          </a:bodyPr>
          <a:lstStyle/>
          <a:p>
            <a:r>
              <a:rPr lang="en-US">
                <a:solidFill>
                  <a:srgbClr val="FFFF1A"/>
                </a:solidFill>
              </a:rPr>
              <a:t>First Amendment</a:t>
            </a:r>
            <a:endParaRPr lang="en-GB">
              <a:solidFill>
                <a:srgbClr val="FFFF1A"/>
              </a:solidFill>
            </a:endParaRPr>
          </a:p>
        </p:txBody>
      </p:sp>
      <p:sp>
        <p:nvSpPr>
          <p:cNvPr id="3078" name="Rectangle 11"/>
          <p:cNvSpPr>
            <a:spLocks noChangeArrowheads="1"/>
          </p:cNvSpPr>
          <p:nvPr/>
        </p:nvSpPr>
        <p:spPr bwMode="auto">
          <a:xfrm>
            <a:off x="685800" y="4191000"/>
            <a:ext cx="4572000" cy="2032000"/>
          </a:xfrm>
          <a:prstGeom prst="rect">
            <a:avLst/>
          </a:prstGeom>
          <a:noFill/>
          <a:ln w="9525">
            <a:noFill/>
            <a:miter lim="800000"/>
            <a:headEnd/>
            <a:tailEnd/>
          </a:ln>
        </p:spPr>
        <p:txBody>
          <a:bodyPr>
            <a:prstTxWarp prst="textNoShape">
              <a:avLst/>
            </a:prstTxWarp>
            <a:spAutoFit/>
          </a:bodyPr>
          <a:lstStyle/>
          <a:p>
            <a:pPr marL="609600" indent="-609600">
              <a:buFontTx/>
              <a:buAutoNum type="arabicPeriod"/>
            </a:pPr>
            <a:r>
              <a:rPr lang="en-US"/>
              <a:t>The actions have a secular purpose;</a:t>
            </a:r>
          </a:p>
          <a:p>
            <a:pPr marL="609600" indent="-609600">
              <a:buFontTx/>
              <a:buAutoNum type="arabicPeriod"/>
            </a:pPr>
            <a:r>
              <a:rPr lang="en-US"/>
              <a:t>The actions do not have the principal or primary effect of </a:t>
            </a:r>
            <a:r>
              <a:rPr lang="en-US" b="1" i="1"/>
              <a:t>advancing</a:t>
            </a:r>
            <a:r>
              <a:rPr lang="en-US"/>
              <a:t> or </a:t>
            </a:r>
            <a:r>
              <a:rPr lang="en-US" b="1" i="1"/>
              <a:t>inhibiting</a:t>
            </a:r>
            <a:r>
              <a:rPr lang="en-US"/>
              <a:t> religion;</a:t>
            </a:r>
          </a:p>
          <a:p>
            <a:pPr marL="609600" indent="-609600">
              <a:buFontTx/>
              <a:buAutoNum type="arabicPeriod"/>
            </a:pPr>
            <a:r>
              <a:rPr lang="en-US"/>
              <a:t>The actions do not foster an excessive entanglement of government with religion.</a:t>
            </a:r>
          </a:p>
        </p:txBody>
      </p:sp>
      <p:sp>
        <p:nvSpPr>
          <p:cNvPr id="13" name="Rectangle 12"/>
          <p:cNvSpPr/>
          <p:nvPr/>
        </p:nvSpPr>
        <p:spPr>
          <a:xfrm>
            <a:off x="685800" y="3657600"/>
            <a:ext cx="7848600" cy="369888"/>
          </a:xfrm>
          <a:prstGeom prst="rect">
            <a:avLst/>
          </a:prstGeom>
        </p:spPr>
        <p:txBody>
          <a:bodyPr>
            <a:prstTxWarp prst="textNoShape">
              <a:avLst/>
            </a:prstTxWarp>
            <a:spAutoFit/>
          </a:bodyPr>
          <a:lstStyle/>
          <a:p>
            <a:r>
              <a:rPr lang="en-US">
                <a:solidFill>
                  <a:srgbClr val="FFFF1A"/>
                </a:solidFill>
              </a:rPr>
              <a:t>Lemon v. Kurtzman    (Lemon Test)</a:t>
            </a:r>
            <a:endParaRPr lang="en-GB">
              <a:solidFill>
                <a:srgbClr val="FFFF1A"/>
              </a:solidFill>
            </a:endParaRPr>
          </a:p>
        </p:txBody>
      </p:sp>
      <p:pic>
        <p:nvPicPr>
          <p:cNvPr id="3080" name="Picture 8" descr="http://tbn2.google.com/images?q=tbn:-a3q2IKd90FnqM:http://www.law.umkc.edu/faculty/projects/FTrials/conlaw/supremebuilding.jpg">
            <a:hlinkClick r:id="rId3"/>
          </p:cNvPr>
          <p:cNvPicPr>
            <a:picLocks noChangeAspect="1" noChangeArrowheads="1"/>
          </p:cNvPicPr>
          <p:nvPr/>
        </p:nvPicPr>
        <p:blipFill>
          <a:blip r:embed="rId4"/>
          <a:srcRect/>
          <a:stretch>
            <a:fillRect/>
          </a:stretch>
        </p:blipFill>
        <p:spPr bwMode="auto">
          <a:xfrm>
            <a:off x="7620000" y="5334000"/>
            <a:ext cx="1524000" cy="15240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1">
          <a:gsLst>
            <a:gs pos="0">
              <a:schemeClr val="bg1">
                <a:lumMod val="75000"/>
                <a:lumOff val="25000"/>
              </a:schemeClr>
            </a:gs>
            <a:gs pos="100000">
              <a:schemeClr val="bg2">
                <a:shade val="30000"/>
                <a:satMod val="200000"/>
              </a:schemeClr>
            </a:gs>
            <a:gs pos="5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21506" name="Title 1"/>
          <p:cNvSpPr>
            <a:spLocks noGrp="1"/>
          </p:cNvSpPr>
          <p:nvPr>
            <p:ph type="title"/>
          </p:nvPr>
        </p:nvSpPr>
        <p:spPr/>
        <p:txBody>
          <a:bodyPr>
            <a:normAutofit fontScale="90000"/>
          </a:bodyPr>
          <a:lstStyle/>
          <a:p>
            <a:pPr eaLnBrk="1" hangingPunct="1"/>
            <a:r>
              <a:rPr lang="en-US" smtClean="0"/>
              <a:t>Grading and Academic Requirements</a:t>
            </a:r>
          </a:p>
        </p:txBody>
      </p:sp>
      <p:sp>
        <p:nvSpPr>
          <p:cNvPr id="21507" name="Content Placeholder 2"/>
          <p:cNvSpPr>
            <a:spLocks noGrp="1"/>
          </p:cNvSpPr>
          <p:nvPr>
            <p:ph sz="quarter" idx="1"/>
          </p:nvPr>
        </p:nvSpPr>
        <p:spPr/>
        <p:txBody>
          <a:bodyPr>
            <a:normAutofit fontScale="92500"/>
          </a:bodyPr>
          <a:lstStyle/>
          <a:p>
            <a:pPr eaLnBrk="1" hangingPunct="1"/>
            <a:r>
              <a:rPr lang="en-US" sz="2200" smtClean="0"/>
              <a:t>Courts generally are reluctant to interfere in cases involving academic matters as they feel educators are better equipped to evaluate students.</a:t>
            </a:r>
          </a:p>
          <a:p>
            <a:pPr eaLnBrk="1" hangingPunct="1"/>
            <a:r>
              <a:rPr lang="en-US" sz="2200" smtClean="0"/>
              <a:t>The state does however have the authority to set graduation requirements and check student competencies based on standardized tests.</a:t>
            </a:r>
          </a:p>
          <a:p>
            <a:pPr eaLnBrk="1" hangingPunct="1"/>
            <a:r>
              <a:rPr lang="en-US" sz="2200" smtClean="0"/>
              <a:t>Courts will typically support the schools in grade reduction in relation to student absences as long as the policies are reasonable and do not violate the state’s attendance statute.</a:t>
            </a:r>
          </a:p>
          <a:p>
            <a:pPr eaLnBrk="1" hangingPunct="1"/>
            <a:r>
              <a:rPr lang="en-US" sz="2200" smtClean="0"/>
              <a:t>School districts may use grade reduction for misbehavior as long as a relationship is shown between the misconduct and their classroom work.</a:t>
            </a:r>
          </a:p>
          <a:p>
            <a:pPr eaLnBrk="1" hangingPunct="1"/>
            <a:r>
              <a:rPr lang="en-US" sz="2200" smtClean="0"/>
              <a:t>Students are to be awarded a diploma if he or she has met the academic requirements for graduation.  However, a student may be denied participation in the graduation ceremony if misconduct has occurred.</a:t>
            </a:r>
          </a:p>
          <a:p>
            <a:pPr eaLnBrk="1" hangingPunct="1"/>
            <a:endParaRPr lang="en-US" smtClean="0"/>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chemeClr val="accent2"/>
            </a:gs>
            <a:gs pos="100000">
              <a:schemeClr val="bg2">
                <a:shade val="30000"/>
                <a:satMod val="20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pic>
        <p:nvPicPr>
          <p:cNvPr id="209922" name="Picture 1"/>
          <p:cNvPicPr>
            <a:picLocks noChangeAspect="1" noChangeArrowheads="1"/>
          </p:cNvPicPr>
          <p:nvPr/>
        </p:nvPicPr>
        <p:blipFill>
          <a:blip r:embed="rId2"/>
          <a:srcRect l="12967" r="12840"/>
          <a:stretch>
            <a:fillRect/>
          </a:stretch>
        </p:blipFill>
        <p:spPr bwMode="auto">
          <a:xfrm>
            <a:off x="400721" y="705445"/>
            <a:ext cx="4957092" cy="3426768"/>
          </a:xfrm>
          <a:prstGeom prst="rect">
            <a:avLst/>
          </a:prstGeom>
          <a:noFill/>
          <a:ln w="25400">
            <a:noFill/>
            <a:miter lim="800000"/>
            <a:headEnd/>
            <a:tailEnd/>
          </a:ln>
        </p:spPr>
      </p:pic>
      <p:pic>
        <p:nvPicPr>
          <p:cNvPr id="209923" name="Picture 2"/>
          <p:cNvPicPr>
            <a:picLocks noChangeAspect="1" noChangeArrowheads="1"/>
          </p:cNvPicPr>
          <p:nvPr/>
        </p:nvPicPr>
        <p:blipFill>
          <a:blip r:embed="rId3"/>
          <a:srcRect t="4796" b="4376"/>
          <a:stretch>
            <a:fillRect/>
          </a:stretch>
        </p:blipFill>
        <p:spPr bwMode="auto">
          <a:xfrm>
            <a:off x="5473899" y="703213"/>
            <a:ext cx="3277195" cy="1651992"/>
          </a:xfrm>
          <a:prstGeom prst="rect">
            <a:avLst/>
          </a:prstGeom>
          <a:noFill/>
          <a:ln w="25400">
            <a:noFill/>
            <a:miter lim="800000"/>
            <a:headEnd/>
            <a:tailEnd/>
          </a:ln>
        </p:spPr>
      </p:pic>
      <p:pic>
        <p:nvPicPr>
          <p:cNvPr id="209924" name="Picture 3"/>
          <p:cNvPicPr>
            <a:picLocks noChangeAspect="1" noChangeArrowheads="1"/>
          </p:cNvPicPr>
          <p:nvPr/>
        </p:nvPicPr>
        <p:blipFill>
          <a:blip r:embed="rId4"/>
          <a:srcRect t="11769" b="12549"/>
          <a:stretch>
            <a:fillRect/>
          </a:stretch>
        </p:blipFill>
        <p:spPr bwMode="auto">
          <a:xfrm>
            <a:off x="5473899" y="2480221"/>
            <a:ext cx="3277195" cy="1651992"/>
          </a:xfrm>
          <a:prstGeom prst="rect">
            <a:avLst/>
          </a:prstGeom>
          <a:noFill/>
          <a:ln w="25400">
            <a:noFill/>
            <a:miter lim="800000"/>
            <a:headEnd/>
            <a:tailEnd/>
          </a:ln>
        </p:spPr>
      </p:pic>
      <p:sp>
        <p:nvSpPr>
          <p:cNvPr id="18436" name="Rectangle 4"/>
          <p:cNvSpPr>
            <a:spLocks noGrp="1" noChangeArrowheads="1"/>
          </p:cNvSpPr>
          <p:nvPr>
            <p:ph type="title"/>
          </p:nvPr>
        </p:nvSpPr>
        <p:spPr>
          <a:xfrm>
            <a:off x="457200" y="4132213"/>
            <a:ext cx="8229600" cy="1143000"/>
          </a:xfrm>
        </p:spPr>
        <p:txBody>
          <a:bodyPr/>
          <a:lstStyle/>
          <a:p>
            <a:pPr eaLnBrk="1" hangingPunct="1">
              <a:defRPr/>
            </a:pPr>
            <a:r>
              <a:rPr lang="en-US" dirty="0">
                <a:solidFill>
                  <a:srgbClr val="A47F52">
                    <a:alpha val="85001"/>
                  </a:srgbClr>
                </a:solidFill>
              </a:rPr>
              <a:t>School Desegregation</a:t>
            </a:r>
          </a:p>
        </p:txBody>
      </p:sp>
      <p:sp>
        <p:nvSpPr>
          <p:cNvPr id="18437" name="Rectangle 5"/>
          <p:cNvSpPr>
            <a:spLocks noGrp="1" noChangeArrowheads="1"/>
          </p:cNvSpPr>
          <p:nvPr>
            <p:ph type="body" idx="1"/>
          </p:nvPr>
        </p:nvSpPr>
        <p:spPr>
          <a:xfrm>
            <a:off x="457200" y="5457775"/>
            <a:ext cx="8229600" cy="4525963"/>
          </a:xfrm>
        </p:spPr>
        <p:txBody>
          <a:bodyPr/>
          <a:lstStyle/>
          <a:p>
            <a:pPr marL="0" indent="0" algn="ctr">
              <a:buNone/>
              <a:defRPr/>
            </a:pPr>
            <a:r>
              <a:rPr lang="en-US" dirty="0"/>
              <a:t>Chapter 12</a:t>
            </a:r>
          </a:p>
          <a:p>
            <a:pPr marL="0" indent="0" algn="ctr">
              <a:buNone/>
              <a:defRPr/>
            </a:pPr>
            <a:r>
              <a:rPr lang="en-US" dirty="0"/>
              <a:t>Group 2:  </a:t>
            </a:r>
            <a:r>
              <a:rPr lang="en-US" dirty="0" err="1"/>
              <a:t>Roni</a:t>
            </a:r>
            <a:r>
              <a:rPr lang="en-US" dirty="0"/>
              <a:t>, Angelique, Gary, Josh &amp; Jessica</a:t>
            </a:r>
          </a:p>
        </p:txBody>
      </p:sp>
    </p:spTree>
  </p:cSld>
  <p:clrMapOvr>
    <a:masterClrMapping/>
  </p:clrMapOvr>
  <p:transition/>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chemeClr val="accent2"/>
            </a:gs>
            <a:gs pos="100000">
              <a:schemeClr val="bg2">
                <a:shade val="30000"/>
                <a:satMod val="20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10946" name="Rectangle 1"/>
          <p:cNvSpPr>
            <a:spLocks noGrp="1" noChangeArrowheads="1"/>
          </p:cNvSpPr>
          <p:nvPr>
            <p:ph type="title"/>
          </p:nvPr>
        </p:nvSpPr>
        <p:spPr/>
        <p:txBody>
          <a:bodyPr/>
          <a:lstStyle/>
          <a:p>
            <a:pPr eaLnBrk="1" hangingPunct="1"/>
            <a:r>
              <a:rPr lang="en-US" i="1" dirty="0"/>
              <a:t>De Jure</a:t>
            </a:r>
            <a:r>
              <a:rPr lang="en-US" dirty="0"/>
              <a:t> Segregation</a:t>
            </a:r>
          </a:p>
        </p:txBody>
      </p:sp>
      <p:sp>
        <p:nvSpPr>
          <p:cNvPr id="210947" name="Rectangle 2"/>
          <p:cNvSpPr>
            <a:spLocks noGrp="1" noChangeArrowheads="1"/>
          </p:cNvSpPr>
          <p:nvPr>
            <p:ph type="body" idx="1"/>
          </p:nvPr>
        </p:nvSpPr>
        <p:spPr/>
        <p:txBody>
          <a:bodyPr/>
          <a:lstStyle/>
          <a:p>
            <a:pPr eaLnBrk="1" hangingPunct="1"/>
            <a:r>
              <a:rPr lang="en-US" b="1" u="sng" dirty="0"/>
              <a:t>Fourteenth Amendment</a:t>
            </a:r>
            <a:r>
              <a:rPr lang="en-US" dirty="0"/>
              <a:t> </a:t>
            </a:r>
          </a:p>
          <a:p>
            <a:pPr marL="633985" lvl="1"/>
            <a:r>
              <a:rPr lang="en-US" dirty="0"/>
              <a:t>1868 - provided for “equal protection under the laws”</a:t>
            </a:r>
          </a:p>
          <a:p>
            <a:pPr marL="633985" lvl="1"/>
            <a:r>
              <a:rPr lang="en-US" dirty="0"/>
              <a:t>1896 - </a:t>
            </a:r>
            <a:r>
              <a:rPr lang="en-US" i="1" dirty="0" err="1"/>
              <a:t>Plessy</a:t>
            </a:r>
            <a:r>
              <a:rPr lang="en-US" i="1" dirty="0"/>
              <a:t> </a:t>
            </a:r>
            <a:r>
              <a:rPr lang="en-US" i="1" dirty="0" err="1"/>
              <a:t>v</a:t>
            </a:r>
            <a:r>
              <a:rPr lang="en-US" i="1" dirty="0"/>
              <a:t>. Ferguson</a:t>
            </a:r>
            <a:r>
              <a:rPr lang="en-US" dirty="0"/>
              <a:t> - Supreme court upheld “equal but separate”</a:t>
            </a:r>
          </a:p>
          <a:p>
            <a:pPr marL="633985" lvl="1"/>
            <a:r>
              <a:rPr lang="en-US" dirty="0"/>
              <a:t>1954 - </a:t>
            </a:r>
            <a:r>
              <a:rPr lang="en-US" i="1" dirty="0"/>
              <a:t>Brown </a:t>
            </a:r>
            <a:r>
              <a:rPr lang="en-US" i="1" dirty="0" err="1"/>
              <a:t>v</a:t>
            </a:r>
            <a:r>
              <a:rPr lang="en-US" i="1" dirty="0"/>
              <a:t>. Board of Education</a:t>
            </a:r>
            <a:r>
              <a:rPr lang="en-US" dirty="0"/>
              <a:t> - Supreme court struck down “separate but equal”.</a:t>
            </a:r>
          </a:p>
        </p:txBody>
      </p:sp>
    </p:spTree>
  </p:cSld>
  <p:clrMapOvr>
    <a:masterClrMapping/>
  </p:clrMapOvr>
  <p:transition/>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chemeClr val="accent2"/>
            </a:gs>
            <a:gs pos="100000">
              <a:schemeClr val="bg2">
                <a:shade val="30000"/>
                <a:satMod val="20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5106666" y="1902023"/>
            <a:ext cx="2991445" cy="4143375"/>
            <a:chOff x="0" y="0"/>
            <a:chExt cx="2680" cy="3712"/>
          </a:xfrm>
        </p:grpSpPr>
        <p:pic>
          <p:nvPicPr>
            <p:cNvPr id="211973" name="Picture 2"/>
            <p:cNvPicPr>
              <a:picLocks noChangeAspect="1" noChangeArrowheads="1"/>
            </p:cNvPicPr>
            <p:nvPr/>
          </p:nvPicPr>
          <p:blipFill>
            <a:blip r:embed="rId2"/>
            <a:srcRect l="8051" t="6203" r="6500" b="15874"/>
            <a:stretch>
              <a:fillRect/>
            </a:stretch>
          </p:blipFill>
          <p:spPr bwMode="auto">
            <a:xfrm>
              <a:off x="128" y="96"/>
              <a:ext cx="2424" cy="3360"/>
            </a:xfrm>
            <a:prstGeom prst="rect">
              <a:avLst/>
            </a:prstGeom>
            <a:noFill/>
            <a:ln w="12700">
              <a:noFill/>
              <a:miter lim="800000"/>
              <a:headEnd/>
              <a:tailEnd/>
            </a:ln>
          </p:spPr>
        </p:pic>
        <p:pic>
          <p:nvPicPr>
            <p:cNvPr id="211974" name="Picture 3"/>
            <p:cNvPicPr>
              <a:picLocks noChangeArrowheads="1"/>
            </p:cNvPicPr>
            <p:nvPr/>
          </p:nvPicPr>
          <p:blipFill>
            <a:blip r:embed="rId3"/>
            <a:srcRect/>
            <a:stretch>
              <a:fillRect/>
            </a:stretch>
          </p:blipFill>
          <p:spPr bwMode="auto">
            <a:xfrm>
              <a:off x="0" y="0"/>
              <a:ext cx="2680" cy="3712"/>
            </a:xfrm>
            <a:prstGeom prst="rect">
              <a:avLst/>
            </a:prstGeom>
            <a:noFill/>
            <a:ln w="12700">
              <a:noFill/>
              <a:miter lim="800000"/>
              <a:headEnd/>
              <a:tailEnd/>
            </a:ln>
          </p:spPr>
        </p:pic>
      </p:grpSp>
      <p:sp>
        <p:nvSpPr>
          <p:cNvPr id="211971" name="Rectangle 4"/>
          <p:cNvSpPr>
            <a:spLocks noGrp="1" noChangeArrowheads="1"/>
          </p:cNvSpPr>
          <p:nvPr>
            <p:ph type="title"/>
          </p:nvPr>
        </p:nvSpPr>
        <p:spPr/>
        <p:txBody>
          <a:bodyPr/>
          <a:lstStyle/>
          <a:p>
            <a:pPr eaLnBrk="1" hangingPunct="1"/>
            <a:r>
              <a:rPr lang="en-US" i="1" dirty="0"/>
              <a:t>Brown </a:t>
            </a:r>
            <a:r>
              <a:rPr lang="en-US" i="1" dirty="0" err="1"/>
              <a:t>v</a:t>
            </a:r>
            <a:r>
              <a:rPr lang="en-US" i="1" dirty="0"/>
              <a:t>. Board of Education</a:t>
            </a:r>
            <a:br>
              <a:rPr lang="en-US" i="1" dirty="0"/>
            </a:br>
            <a:r>
              <a:rPr lang="en-US" sz="1700" i="1" dirty="0"/>
              <a:t>(Brown I)</a:t>
            </a:r>
          </a:p>
        </p:txBody>
      </p:sp>
      <p:sp>
        <p:nvSpPr>
          <p:cNvPr id="211972" name="Rectangle 5"/>
          <p:cNvSpPr>
            <a:spLocks noGrp="1" noChangeArrowheads="1"/>
          </p:cNvSpPr>
          <p:nvPr>
            <p:ph type="body" idx="1"/>
          </p:nvPr>
        </p:nvSpPr>
        <p:spPr/>
        <p:txBody>
          <a:bodyPr/>
          <a:lstStyle/>
          <a:p>
            <a:pPr eaLnBrk="1" hangingPunct="1"/>
            <a:r>
              <a:rPr lang="en-US" dirty="0"/>
              <a:t>Landmark turning point for desegregation</a:t>
            </a:r>
          </a:p>
          <a:p>
            <a:pPr eaLnBrk="1" hangingPunct="1"/>
            <a:r>
              <a:rPr lang="en-US" dirty="0"/>
              <a:t>Stated that “Segregation...in public schools has a detrimental effect upon the colored children”</a:t>
            </a:r>
          </a:p>
          <a:p>
            <a:pPr eaLnBrk="1" hangingPunct="1"/>
            <a:r>
              <a:rPr lang="en-US" dirty="0"/>
              <a:t>Provided NO remedy for segregation leading to </a:t>
            </a:r>
            <a:r>
              <a:rPr lang="en-US" i="1" dirty="0"/>
              <a:t>Brown II</a:t>
            </a:r>
          </a:p>
        </p:txBody>
      </p:sp>
    </p:spTree>
  </p:cSld>
  <p:clrMapOvr>
    <a:masterClrMapping/>
  </p:clrMapOvr>
  <p:transition/>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chemeClr val="accent2"/>
            </a:gs>
            <a:gs pos="100000">
              <a:schemeClr val="bg2">
                <a:shade val="30000"/>
                <a:satMod val="20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5106666" y="1991320"/>
            <a:ext cx="2991445" cy="4143375"/>
            <a:chOff x="0" y="0"/>
            <a:chExt cx="2680" cy="3712"/>
          </a:xfrm>
        </p:grpSpPr>
        <p:pic>
          <p:nvPicPr>
            <p:cNvPr id="212997" name="Picture 2"/>
            <p:cNvPicPr>
              <a:picLocks noChangeAspect="1" noChangeArrowheads="1"/>
            </p:cNvPicPr>
            <p:nvPr/>
          </p:nvPicPr>
          <p:blipFill>
            <a:blip r:embed="rId2"/>
            <a:srcRect l="26022" r="25880"/>
            <a:stretch>
              <a:fillRect/>
            </a:stretch>
          </p:blipFill>
          <p:spPr bwMode="auto">
            <a:xfrm>
              <a:off x="128" y="96"/>
              <a:ext cx="2424" cy="3360"/>
            </a:xfrm>
            <a:prstGeom prst="rect">
              <a:avLst/>
            </a:prstGeom>
            <a:noFill/>
            <a:ln w="12700">
              <a:noFill/>
              <a:miter lim="800000"/>
              <a:headEnd/>
              <a:tailEnd/>
            </a:ln>
          </p:spPr>
        </p:pic>
        <p:pic>
          <p:nvPicPr>
            <p:cNvPr id="212998" name="Picture 3"/>
            <p:cNvPicPr>
              <a:picLocks noChangeArrowheads="1"/>
            </p:cNvPicPr>
            <p:nvPr/>
          </p:nvPicPr>
          <p:blipFill>
            <a:blip r:embed="rId3"/>
            <a:srcRect/>
            <a:stretch>
              <a:fillRect/>
            </a:stretch>
          </p:blipFill>
          <p:spPr bwMode="auto">
            <a:xfrm>
              <a:off x="0" y="0"/>
              <a:ext cx="2680" cy="3712"/>
            </a:xfrm>
            <a:prstGeom prst="rect">
              <a:avLst/>
            </a:prstGeom>
            <a:noFill/>
            <a:ln w="12700">
              <a:noFill/>
              <a:miter lim="800000"/>
              <a:headEnd/>
              <a:tailEnd/>
            </a:ln>
          </p:spPr>
        </p:pic>
      </p:grpSp>
      <p:sp>
        <p:nvSpPr>
          <p:cNvPr id="212995" name="Rectangle 4"/>
          <p:cNvSpPr>
            <a:spLocks noGrp="1" noChangeArrowheads="1"/>
          </p:cNvSpPr>
          <p:nvPr>
            <p:ph type="title"/>
          </p:nvPr>
        </p:nvSpPr>
        <p:spPr/>
        <p:txBody>
          <a:bodyPr/>
          <a:lstStyle/>
          <a:p>
            <a:pPr eaLnBrk="1" hangingPunct="1"/>
            <a:r>
              <a:rPr lang="en-US" i="1" dirty="0"/>
              <a:t>Brown II</a:t>
            </a:r>
          </a:p>
        </p:txBody>
      </p:sp>
      <p:sp>
        <p:nvSpPr>
          <p:cNvPr id="212996" name="Rectangle 5"/>
          <p:cNvSpPr>
            <a:spLocks noGrp="1" noChangeArrowheads="1"/>
          </p:cNvSpPr>
          <p:nvPr>
            <p:ph type="body" idx="1"/>
          </p:nvPr>
        </p:nvSpPr>
        <p:spPr>
          <a:xfrm>
            <a:off x="732234" y="1669851"/>
            <a:ext cx="3661172" cy="4777383"/>
          </a:xfrm>
        </p:spPr>
        <p:txBody>
          <a:bodyPr>
            <a:normAutofit fontScale="85000" lnSpcReduction="20000"/>
          </a:bodyPr>
          <a:lstStyle/>
          <a:p>
            <a:pPr eaLnBrk="1" hangingPunct="1"/>
            <a:r>
              <a:rPr lang="en-US" dirty="0"/>
              <a:t>Supreme court rulings to ensure proper implementation of the ruling in </a:t>
            </a:r>
            <a:r>
              <a:rPr lang="en-US" i="1" dirty="0"/>
              <a:t>Brown I</a:t>
            </a:r>
          </a:p>
          <a:p>
            <a:pPr eaLnBrk="1" hangingPunct="1"/>
            <a:r>
              <a:rPr lang="en-US" dirty="0"/>
              <a:t>District courts were mandated to supervise the transition</a:t>
            </a:r>
          </a:p>
          <a:p>
            <a:pPr eaLnBrk="1" hangingPunct="1"/>
            <a:r>
              <a:rPr lang="en-US" dirty="0"/>
              <a:t>School districts were to implement this ruling in “good faith and with all deliberate speed”.</a:t>
            </a:r>
          </a:p>
        </p:txBody>
      </p:sp>
    </p:spTree>
  </p:cSld>
  <p:clrMapOvr>
    <a:masterClrMapping/>
  </p:clrMapOvr>
  <p:transition/>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chemeClr val="accent2"/>
            </a:gs>
            <a:gs pos="100000">
              <a:schemeClr val="bg2">
                <a:shade val="30000"/>
                <a:satMod val="20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14018" name="Rectangle 1"/>
          <p:cNvSpPr>
            <a:spLocks noGrp="1" noChangeArrowheads="1"/>
          </p:cNvSpPr>
          <p:nvPr>
            <p:ph type="title"/>
          </p:nvPr>
        </p:nvSpPr>
        <p:spPr/>
        <p:txBody>
          <a:bodyPr/>
          <a:lstStyle/>
          <a:p>
            <a:pPr eaLnBrk="1" hangingPunct="1"/>
            <a:r>
              <a:rPr lang="en-US" dirty="0"/>
              <a:t>School issues along the way...</a:t>
            </a:r>
          </a:p>
        </p:txBody>
      </p:sp>
      <p:sp>
        <p:nvSpPr>
          <p:cNvPr id="214019" name="Rectangle 2"/>
          <p:cNvSpPr>
            <a:spLocks noGrp="1" noChangeArrowheads="1"/>
          </p:cNvSpPr>
          <p:nvPr>
            <p:ph type="body" idx="1"/>
          </p:nvPr>
        </p:nvSpPr>
        <p:spPr/>
        <p:txBody>
          <a:bodyPr/>
          <a:lstStyle/>
          <a:p>
            <a:pPr eaLnBrk="1" hangingPunct="1"/>
            <a:r>
              <a:rPr lang="en-US" b="1" dirty="0"/>
              <a:t>Racial Balances or Racial Quotas</a:t>
            </a:r>
            <a:endParaRPr lang="en-US" dirty="0"/>
          </a:p>
          <a:p>
            <a:pPr marL="633985" lvl="1"/>
            <a:r>
              <a:rPr lang="en-US" dirty="0"/>
              <a:t>some districts implemented a racial balance/quota requirement of 71%-29% on specific schools</a:t>
            </a:r>
          </a:p>
          <a:p>
            <a:pPr eaLnBrk="1" hangingPunct="1"/>
            <a:r>
              <a:rPr lang="en-US" b="1" dirty="0"/>
              <a:t>One-Race Schools</a:t>
            </a:r>
            <a:endParaRPr lang="en-US" dirty="0"/>
          </a:p>
          <a:p>
            <a:pPr marL="633985" lvl="1"/>
            <a:r>
              <a:rPr lang="en-US" dirty="0"/>
              <a:t>certain schools were allowed to remain all or largely of one race due to concentration of minorities in parts of a city, but were under close scrutiny</a:t>
            </a:r>
          </a:p>
        </p:txBody>
      </p:sp>
    </p:spTree>
  </p:cSld>
  <p:clrMapOvr>
    <a:masterClrMapping/>
  </p:clrMapOvr>
  <p:transition/>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chemeClr val="accent2"/>
            </a:gs>
            <a:gs pos="100000">
              <a:schemeClr val="bg2">
                <a:shade val="30000"/>
                <a:satMod val="20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15042" name="Rectangle 1"/>
          <p:cNvSpPr>
            <a:spLocks noGrp="1" noChangeArrowheads="1"/>
          </p:cNvSpPr>
          <p:nvPr>
            <p:ph type="title"/>
          </p:nvPr>
        </p:nvSpPr>
        <p:spPr/>
        <p:txBody>
          <a:bodyPr/>
          <a:lstStyle/>
          <a:p>
            <a:pPr eaLnBrk="1" hangingPunct="1"/>
            <a:r>
              <a:rPr lang="en-US" dirty="0"/>
              <a:t>School issues along the way...</a:t>
            </a:r>
          </a:p>
        </p:txBody>
      </p:sp>
      <p:sp>
        <p:nvSpPr>
          <p:cNvPr id="215043" name="Rectangle 2"/>
          <p:cNvSpPr>
            <a:spLocks noGrp="1" noChangeArrowheads="1"/>
          </p:cNvSpPr>
          <p:nvPr>
            <p:ph type="body" idx="1"/>
          </p:nvPr>
        </p:nvSpPr>
        <p:spPr/>
        <p:txBody>
          <a:bodyPr/>
          <a:lstStyle/>
          <a:p>
            <a:pPr eaLnBrk="1" hangingPunct="1"/>
            <a:r>
              <a:rPr lang="en-US" b="1" dirty="0"/>
              <a:t>Remedial Altering of Attendance Zones</a:t>
            </a:r>
            <a:endParaRPr lang="en-US" dirty="0"/>
          </a:p>
          <a:p>
            <a:pPr marL="633985" lvl="1"/>
            <a:r>
              <a:rPr lang="en-US" dirty="0"/>
              <a:t>some school districts drastically altered districts and attendance zones to  accomplish desegregation</a:t>
            </a:r>
          </a:p>
          <a:p>
            <a:pPr eaLnBrk="1" hangingPunct="1"/>
            <a:r>
              <a:rPr lang="en-US" b="1" dirty="0"/>
              <a:t>Transportation of Students</a:t>
            </a:r>
            <a:endParaRPr lang="en-US" dirty="0"/>
          </a:p>
          <a:p>
            <a:pPr marL="633985" lvl="1"/>
            <a:r>
              <a:rPr lang="en-US" dirty="0"/>
              <a:t>situations varied greatly and there were no provisions for dealing with transportation</a:t>
            </a:r>
          </a:p>
        </p:txBody>
      </p:sp>
    </p:spTree>
  </p:cSld>
  <p:clrMapOvr>
    <a:masterClrMapping/>
  </p:clrMapOvr>
  <p:transition/>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chemeClr val="accent2"/>
            </a:gs>
            <a:gs pos="100000">
              <a:schemeClr val="bg2">
                <a:shade val="30000"/>
                <a:satMod val="20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16066" name="Rectangle 1"/>
          <p:cNvSpPr>
            <a:spLocks noGrp="1" noChangeArrowheads="1"/>
          </p:cNvSpPr>
          <p:nvPr>
            <p:ph type="title"/>
          </p:nvPr>
        </p:nvSpPr>
        <p:spPr>
          <a:xfrm>
            <a:off x="732235" y="267890"/>
            <a:ext cx="7679531" cy="1553766"/>
          </a:xfrm>
        </p:spPr>
        <p:txBody>
          <a:bodyPr/>
          <a:lstStyle/>
          <a:p>
            <a:pPr eaLnBrk="1" hangingPunct="1"/>
            <a:r>
              <a:rPr lang="en-US" dirty="0"/>
              <a:t>Free Transfer and freedom of Choice Program</a:t>
            </a:r>
          </a:p>
        </p:txBody>
      </p:sp>
      <p:sp>
        <p:nvSpPr>
          <p:cNvPr id="216067" name="Rectangle 2"/>
          <p:cNvSpPr>
            <a:spLocks noGrp="1" noChangeArrowheads="1"/>
          </p:cNvSpPr>
          <p:nvPr>
            <p:ph type="body" idx="1"/>
          </p:nvPr>
        </p:nvSpPr>
        <p:spPr>
          <a:xfrm>
            <a:off x="4750594" y="1759148"/>
            <a:ext cx="3661172" cy="4813102"/>
          </a:xfrm>
        </p:spPr>
        <p:txBody>
          <a:bodyPr>
            <a:normAutofit fontScale="85000" lnSpcReduction="20000"/>
          </a:bodyPr>
          <a:lstStyle/>
          <a:p>
            <a:pPr eaLnBrk="1" hangingPunct="1"/>
            <a:r>
              <a:rPr lang="en-US" dirty="0"/>
              <a:t>Many school districts adopted freedom of choice plans to avoid desegregation orders</a:t>
            </a:r>
          </a:p>
          <a:p>
            <a:pPr eaLnBrk="1" hangingPunct="1"/>
            <a:r>
              <a:rPr lang="en-US" dirty="0"/>
              <a:t>Schools would rezone their districts AND provide that a student could request to be </a:t>
            </a:r>
            <a:r>
              <a:rPr lang="en-US" dirty="0" err="1"/>
              <a:t>transfered</a:t>
            </a:r>
            <a:r>
              <a:rPr lang="en-US" dirty="0"/>
              <a:t> back to their old school</a:t>
            </a:r>
          </a:p>
          <a:p>
            <a:pPr eaLnBrk="1" hangingPunct="1"/>
            <a:r>
              <a:rPr lang="en-US" dirty="0"/>
              <a:t>Courts ruled that this perpetuated racial segregation</a:t>
            </a:r>
          </a:p>
        </p:txBody>
      </p:sp>
      <p:grpSp>
        <p:nvGrpSpPr>
          <p:cNvPr id="2" name="Group 3"/>
          <p:cNvGrpSpPr>
            <a:grpSpLocks/>
          </p:cNvGrpSpPr>
          <p:nvPr/>
        </p:nvGrpSpPr>
        <p:grpSpPr bwMode="auto">
          <a:xfrm>
            <a:off x="1150814" y="2098477"/>
            <a:ext cx="2991445" cy="4143375"/>
            <a:chOff x="0" y="0"/>
            <a:chExt cx="2680" cy="3712"/>
          </a:xfrm>
        </p:grpSpPr>
        <p:pic>
          <p:nvPicPr>
            <p:cNvPr id="216069" name="Picture 4"/>
            <p:cNvPicPr>
              <a:picLocks noChangeAspect="1" noChangeArrowheads="1"/>
            </p:cNvPicPr>
            <p:nvPr/>
          </p:nvPicPr>
          <p:blipFill>
            <a:blip r:embed="rId2"/>
            <a:srcRect l="6810" r="45142"/>
            <a:stretch>
              <a:fillRect/>
            </a:stretch>
          </p:blipFill>
          <p:spPr bwMode="auto">
            <a:xfrm>
              <a:off x="128" y="96"/>
              <a:ext cx="2424" cy="3360"/>
            </a:xfrm>
            <a:prstGeom prst="rect">
              <a:avLst/>
            </a:prstGeom>
            <a:noFill/>
            <a:ln w="12700">
              <a:noFill/>
              <a:miter lim="800000"/>
              <a:headEnd/>
              <a:tailEnd/>
            </a:ln>
          </p:spPr>
        </p:pic>
        <p:pic>
          <p:nvPicPr>
            <p:cNvPr id="216070" name="Picture 5"/>
            <p:cNvPicPr>
              <a:picLocks noChangeArrowheads="1"/>
            </p:cNvPicPr>
            <p:nvPr/>
          </p:nvPicPr>
          <p:blipFill>
            <a:blip r:embed="rId3"/>
            <a:srcRect/>
            <a:stretch>
              <a:fillRect/>
            </a:stretch>
          </p:blipFill>
          <p:spPr bwMode="auto">
            <a:xfrm>
              <a:off x="0" y="0"/>
              <a:ext cx="2680" cy="3712"/>
            </a:xfrm>
            <a:prstGeom prst="rect">
              <a:avLst/>
            </a:prstGeom>
            <a:noFill/>
            <a:ln w="12700">
              <a:noFill/>
              <a:miter lim="800000"/>
              <a:headEnd/>
              <a:tailEnd/>
            </a:ln>
          </p:spPr>
        </p:pic>
      </p:grpSp>
    </p:spTree>
  </p:cSld>
  <p:clrMapOvr>
    <a:masterClrMapping/>
  </p:clrMapOvr>
  <p:transition/>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chemeClr val="accent2"/>
            </a:gs>
            <a:gs pos="100000">
              <a:schemeClr val="bg2">
                <a:shade val="30000"/>
                <a:satMod val="20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17090" name="Rectangle 1"/>
          <p:cNvSpPr>
            <a:spLocks noGrp="1" noChangeArrowheads="1"/>
          </p:cNvSpPr>
          <p:nvPr>
            <p:ph type="title"/>
          </p:nvPr>
        </p:nvSpPr>
        <p:spPr/>
        <p:txBody>
          <a:bodyPr/>
          <a:lstStyle/>
          <a:p>
            <a:pPr eaLnBrk="1" hangingPunct="1"/>
            <a:r>
              <a:rPr lang="en-US" i="1" dirty="0"/>
              <a:t>De Jure &amp; De Facto</a:t>
            </a:r>
          </a:p>
        </p:txBody>
      </p:sp>
      <p:sp>
        <p:nvSpPr>
          <p:cNvPr id="217091" name="Rectangle 2"/>
          <p:cNvSpPr>
            <a:spLocks noGrp="1" noChangeArrowheads="1"/>
          </p:cNvSpPr>
          <p:nvPr>
            <p:ph type="body" idx="1"/>
          </p:nvPr>
        </p:nvSpPr>
        <p:spPr/>
        <p:txBody>
          <a:bodyPr/>
          <a:lstStyle/>
          <a:p>
            <a:pPr eaLnBrk="1" hangingPunct="1"/>
            <a:r>
              <a:rPr lang="en-US" i="1" dirty="0"/>
              <a:t>De Jure Segregation</a:t>
            </a:r>
            <a:endParaRPr lang="en-US" dirty="0"/>
          </a:p>
          <a:p>
            <a:pPr marL="633985" lvl="1"/>
            <a:r>
              <a:rPr lang="en-US" dirty="0"/>
              <a:t>racial segregation derived from the enforcement of law</a:t>
            </a:r>
          </a:p>
          <a:p>
            <a:pPr eaLnBrk="1" hangingPunct="1"/>
            <a:r>
              <a:rPr lang="en-US" i="1" dirty="0"/>
              <a:t>De Facto Segregation</a:t>
            </a:r>
            <a:endParaRPr lang="en-US" dirty="0"/>
          </a:p>
          <a:p>
            <a:pPr marL="633985" lvl="1"/>
            <a:r>
              <a:rPr lang="en-US" dirty="0"/>
              <a:t>present when the number of students enrolled in a school represent a racial or ethnic minority</a:t>
            </a:r>
          </a:p>
          <a:p>
            <a:pPr marL="633985" lvl="1"/>
            <a:r>
              <a:rPr lang="en-US" dirty="0"/>
              <a:t>this developed when no action was taken by the school district to require desegregation</a:t>
            </a:r>
          </a:p>
        </p:txBody>
      </p:sp>
    </p:spTree>
  </p:cSld>
  <p:clrMapOvr>
    <a:masterClrMapping/>
  </p:clrMapOvr>
  <p:transition/>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chemeClr val="accent2"/>
            </a:gs>
            <a:gs pos="100000">
              <a:schemeClr val="bg2">
                <a:shade val="30000"/>
                <a:satMod val="20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18114" name="Rectangle 1"/>
          <p:cNvSpPr>
            <a:spLocks noGrp="1" noChangeArrowheads="1"/>
          </p:cNvSpPr>
          <p:nvPr>
            <p:ph type="title"/>
          </p:nvPr>
        </p:nvSpPr>
        <p:spPr/>
        <p:txBody>
          <a:bodyPr/>
          <a:lstStyle/>
          <a:p>
            <a:pPr eaLnBrk="1" hangingPunct="1"/>
            <a:r>
              <a:rPr lang="en-US" dirty="0"/>
              <a:t>The Civil Rights Act of 1964</a:t>
            </a:r>
          </a:p>
        </p:txBody>
      </p:sp>
      <p:sp>
        <p:nvSpPr>
          <p:cNvPr id="218115" name="Rectangle 2"/>
          <p:cNvSpPr>
            <a:spLocks noGrp="1" noChangeArrowheads="1"/>
          </p:cNvSpPr>
          <p:nvPr>
            <p:ph type="body" idx="1"/>
          </p:nvPr>
        </p:nvSpPr>
        <p:spPr/>
        <p:txBody>
          <a:bodyPr/>
          <a:lstStyle/>
          <a:p>
            <a:pPr eaLnBrk="1" hangingPunct="1"/>
            <a:r>
              <a:rPr lang="en-US" dirty="0"/>
              <a:t>specifically </a:t>
            </a:r>
            <a:r>
              <a:rPr lang="en-US" b="1" u="sng" dirty="0"/>
              <a:t>Title VI</a:t>
            </a:r>
            <a:endParaRPr lang="en-US" dirty="0"/>
          </a:p>
          <a:p>
            <a:pPr marL="633985" lvl="1"/>
            <a:r>
              <a:rPr lang="en-US" dirty="0"/>
              <a:t>prohibits discrimination on basis of race or color in programs that receive federal funds</a:t>
            </a:r>
          </a:p>
          <a:p>
            <a:pPr marL="633985" lvl="1"/>
            <a:r>
              <a:rPr lang="en-US" dirty="0"/>
              <a:t>to ensure the elimination of segregated schools</a:t>
            </a:r>
          </a:p>
        </p:txBody>
      </p:sp>
    </p:spTree>
  </p:cSld>
  <p:clrMapOvr>
    <a:masterClrMapping/>
  </p:clrMapOvr>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0" y="457200"/>
            <a:ext cx="8153400" cy="1200150"/>
          </a:xfrm>
          <a:prstGeom prst="rect">
            <a:avLst/>
          </a:prstGeom>
        </p:spPr>
        <p:txBody>
          <a:bodyPr>
            <a:prstTxWarp prst="textNoShape">
              <a:avLst/>
            </a:prstTxWarp>
            <a:spAutoFit/>
          </a:bodyPr>
          <a:lstStyle/>
          <a:p>
            <a:r>
              <a:rPr lang="en-US"/>
              <a:t>         </a:t>
            </a:r>
            <a:r>
              <a:rPr lang="en-US">
                <a:solidFill>
                  <a:srgbClr val="FFFF1A"/>
                </a:solidFill>
              </a:rPr>
              <a:t>Santa Fe Independent School District v. Doe 530 U. S. 290 (2000) </a:t>
            </a:r>
          </a:p>
          <a:p>
            <a:r>
              <a:rPr lang="en-US" b="1" i="1"/>
              <a:t>         The Court ruled prayer over a loudspeaker at a government                  </a:t>
            </a:r>
          </a:p>
          <a:p>
            <a:r>
              <a:rPr lang="en-US" b="1" i="1"/>
              <a:t>         sponsored event</a:t>
            </a:r>
            <a:r>
              <a:rPr lang="en-US" b="1"/>
              <a:t> </a:t>
            </a:r>
            <a:r>
              <a:rPr lang="en-US" b="1" u="sng"/>
              <a:t> </a:t>
            </a:r>
            <a:r>
              <a:rPr lang="en-US" b="1"/>
              <a:t>on </a:t>
            </a:r>
            <a:r>
              <a:rPr lang="en-US" b="1" i="1"/>
              <a:t>government property (football game on   </a:t>
            </a:r>
          </a:p>
          <a:p>
            <a:r>
              <a:rPr lang="en-US" b="1" i="1"/>
              <a:t>         district property) is a violation of the Establishment Clause</a:t>
            </a:r>
            <a:endParaRPr lang="en-US"/>
          </a:p>
        </p:txBody>
      </p:sp>
      <p:sp>
        <p:nvSpPr>
          <p:cNvPr id="3" name="Rectangle 2"/>
          <p:cNvSpPr/>
          <p:nvPr/>
        </p:nvSpPr>
        <p:spPr>
          <a:xfrm>
            <a:off x="609600" y="0"/>
            <a:ext cx="2135188" cy="369888"/>
          </a:xfrm>
          <a:prstGeom prst="rect">
            <a:avLst/>
          </a:prstGeom>
        </p:spPr>
        <p:txBody>
          <a:bodyPr wrap="none">
            <a:prstTxWarp prst="textNoShape">
              <a:avLst/>
            </a:prstTxWarp>
            <a:spAutoFit/>
          </a:bodyPr>
          <a:lstStyle/>
          <a:p>
            <a:r>
              <a:rPr lang="en-US">
                <a:solidFill>
                  <a:srgbClr val="FFFF1A"/>
                </a:solidFill>
              </a:rPr>
              <a:t>1.  Student Prayers</a:t>
            </a:r>
            <a:endParaRPr lang="en-GB">
              <a:solidFill>
                <a:srgbClr val="FFFF1A"/>
              </a:solidFill>
            </a:endParaRPr>
          </a:p>
        </p:txBody>
      </p:sp>
      <p:sp>
        <p:nvSpPr>
          <p:cNvPr id="4100" name="Rectangle 3"/>
          <p:cNvSpPr>
            <a:spLocks noChangeArrowheads="1"/>
          </p:cNvSpPr>
          <p:nvPr/>
        </p:nvSpPr>
        <p:spPr bwMode="auto">
          <a:xfrm>
            <a:off x="609600" y="2274888"/>
            <a:ext cx="8153400" cy="1477962"/>
          </a:xfrm>
          <a:prstGeom prst="rect">
            <a:avLst/>
          </a:prstGeom>
          <a:noFill/>
          <a:ln w="9525">
            <a:noFill/>
            <a:miter lim="800000"/>
            <a:headEnd/>
            <a:tailEnd/>
          </a:ln>
        </p:spPr>
        <p:txBody>
          <a:bodyPr>
            <a:prstTxWarp prst="textNoShape">
              <a:avLst/>
            </a:prstTxWarp>
            <a:spAutoFit/>
          </a:bodyPr>
          <a:lstStyle/>
          <a:p>
            <a:r>
              <a:rPr lang="en-US"/>
              <a:t>Establishment Clause does not prohibit </a:t>
            </a:r>
            <a:r>
              <a:rPr lang="en-US" b="1" i="1" u="sng"/>
              <a:t>purely private</a:t>
            </a:r>
            <a:r>
              <a:rPr lang="en-US"/>
              <a:t> religious speech</a:t>
            </a:r>
          </a:p>
          <a:p>
            <a:r>
              <a:rPr lang="en-US"/>
              <a:t>Students may read Bibles, say grace, say prayer </a:t>
            </a:r>
            <a:r>
              <a:rPr lang="en-US" b="1" i="1" u="sng"/>
              <a:t>anytime it is not disruptive to the learning process</a:t>
            </a:r>
            <a:endParaRPr lang="en-US"/>
          </a:p>
          <a:p>
            <a:r>
              <a:rPr lang="en-US"/>
              <a:t>Informal gatherings are ok (Meet at Pole)</a:t>
            </a:r>
          </a:p>
          <a:p>
            <a:r>
              <a:rPr lang="en-US"/>
              <a:t>School may </a:t>
            </a:r>
            <a:r>
              <a:rPr lang="en-US" b="1" i="1" u="sng"/>
              <a:t>neither discourage or encourage</a:t>
            </a:r>
          </a:p>
        </p:txBody>
      </p:sp>
      <p:sp>
        <p:nvSpPr>
          <p:cNvPr id="6" name="Rectangle 5"/>
          <p:cNvSpPr/>
          <p:nvPr/>
        </p:nvSpPr>
        <p:spPr>
          <a:xfrm>
            <a:off x="533400" y="1752600"/>
            <a:ext cx="6019800" cy="369888"/>
          </a:xfrm>
          <a:prstGeom prst="rect">
            <a:avLst/>
          </a:prstGeom>
        </p:spPr>
        <p:txBody>
          <a:bodyPr>
            <a:prstTxWarp prst="textNoShape">
              <a:avLst/>
            </a:prstTxWarp>
            <a:spAutoFit/>
          </a:bodyPr>
          <a:lstStyle/>
          <a:p>
            <a:r>
              <a:rPr lang="en-US">
                <a:solidFill>
                  <a:srgbClr val="FFFF1A"/>
                </a:solidFill>
              </a:rPr>
              <a:t>Student Prayer and  Religious Discussion</a:t>
            </a:r>
            <a:endParaRPr lang="en-GB">
              <a:solidFill>
                <a:srgbClr val="FFFF1A"/>
              </a:solidFill>
            </a:endParaRPr>
          </a:p>
        </p:txBody>
      </p:sp>
      <p:sp>
        <p:nvSpPr>
          <p:cNvPr id="7" name="Rectangle 6"/>
          <p:cNvSpPr/>
          <p:nvPr/>
        </p:nvSpPr>
        <p:spPr>
          <a:xfrm>
            <a:off x="533400" y="3962400"/>
            <a:ext cx="8610600" cy="369888"/>
          </a:xfrm>
          <a:prstGeom prst="rect">
            <a:avLst/>
          </a:prstGeom>
        </p:spPr>
        <p:txBody>
          <a:bodyPr>
            <a:prstTxWarp prst="textNoShape">
              <a:avLst/>
            </a:prstTxWarp>
            <a:spAutoFit/>
          </a:bodyPr>
          <a:lstStyle/>
          <a:p>
            <a:r>
              <a:rPr lang="en-US">
                <a:solidFill>
                  <a:srgbClr val="FFFF1A"/>
                </a:solidFill>
              </a:rPr>
              <a:t>2.  Graduation Prayers and Baccalaureate Activities</a:t>
            </a:r>
            <a:endParaRPr lang="en-GB">
              <a:solidFill>
                <a:srgbClr val="FFFF1A"/>
              </a:solidFill>
            </a:endParaRPr>
          </a:p>
        </p:txBody>
      </p:sp>
      <p:sp>
        <p:nvSpPr>
          <p:cNvPr id="4103" name="Rectangle 7"/>
          <p:cNvSpPr>
            <a:spLocks noChangeArrowheads="1"/>
          </p:cNvSpPr>
          <p:nvPr/>
        </p:nvSpPr>
        <p:spPr bwMode="auto">
          <a:xfrm>
            <a:off x="533400" y="4495800"/>
            <a:ext cx="8153400" cy="646113"/>
          </a:xfrm>
          <a:prstGeom prst="rect">
            <a:avLst/>
          </a:prstGeom>
          <a:noFill/>
          <a:ln w="9525">
            <a:noFill/>
            <a:miter lim="800000"/>
            <a:headEnd/>
            <a:tailEnd/>
          </a:ln>
        </p:spPr>
        <p:txBody>
          <a:bodyPr>
            <a:prstTxWarp prst="textNoShape">
              <a:avLst/>
            </a:prstTxWarp>
            <a:spAutoFit/>
          </a:bodyPr>
          <a:lstStyle/>
          <a:p>
            <a:r>
              <a:rPr lang="en-US"/>
              <a:t>Lee v. Weisman 505 U. S. 577 (1992)</a:t>
            </a:r>
          </a:p>
          <a:p>
            <a:r>
              <a:rPr lang="en-US" b="1" i="1" u="sng"/>
              <a:t>Ruled graduation prayers unconstitutional</a:t>
            </a:r>
          </a:p>
        </p:txBody>
      </p:sp>
      <p:sp>
        <p:nvSpPr>
          <p:cNvPr id="4104" name="Rectangle 8"/>
          <p:cNvSpPr>
            <a:spLocks noChangeArrowheads="1"/>
          </p:cNvSpPr>
          <p:nvPr/>
        </p:nvSpPr>
        <p:spPr bwMode="auto">
          <a:xfrm>
            <a:off x="609600" y="5410200"/>
            <a:ext cx="2573338" cy="369888"/>
          </a:xfrm>
          <a:prstGeom prst="rect">
            <a:avLst/>
          </a:prstGeom>
          <a:noFill/>
          <a:ln w="9525">
            <a:noFill/>
            <a:miter lim="800000"/>
            <a:headEnd/>
            <a:tailEnd/>
          </a:ln>
        </p:spPr>
        <p:txBody>
          <a:bodyPr wrap="none">
            <a:prstTxWarp prst="textNoShape">
              <a:avLst/>
            </a:prstTxWarp>
            <a:spAutoFit/>
          </a:bodyPr>
          <a:lstStyle/>
          <a:p>
            <a:r>
              <a:rPr lang="en-US"/>
              <a:t>Baccalaureate Activities</a:t>
            </a:r>
            <a:endParaRPr lang="en-GB"/>
          </a:p>
        </p:txBody>
      </p:sp>
      <p:sp>
        <p:nvSpPr>
          <p:cNvPr id="4105" name="Rectangle 9"/>
          <p:cNvSpPr>
            <a:spLocks noChangeArrowheads="1"/>
          </p:cNvSpPr>
          <p:nvPr/>
        </p:nvSpPr>
        <p:spPr bwMode="auto">
          <a:xfrm>
            <a:off x="457200" y="5934075"/>
            <a:ext cx="7924800" cy="923925"/>
          </a:xfrm>
          <a:prstGeom prst="rect">
            <a:avLst/>
          </a:prstGeom>
          <a:noFill/>
          <a:ln w="9525">
            <a:noFill/>
            <a:miter lim="800000"/>
            <a:headEnd/>
            <a:tailEnd/>
          </a:ln>
        </p:spPr>
        <p:txBody>
          <a:bodyPr>
            <a:prstTxWarp prst="textNoShape">
              <a:avLst/>
            </a:prstTxWarp>
            <a:spAutoFit/>
          </a:bodyPr>
          <a:lstStyle/>
          <a:p>
            <a:r>
              <a:rPr lang="en-US"/>
              <a:t>“A school may not extend </a:t>
            </a:r>
            <a:r>
              <a:rPr lang="en-US" b="1" i="1" u="sng"/>
              <a:t>preferential</a:t>
            </a:r>
            <a:r>
              <a:rPr lang="en-US"/>
              <a:t> treatment to baccalaureate ceremonies and may in some instances be obligated to disclaim official endorsement of such ceremonies.”</a:t>
            </a:r>
          </a:p>
        </p:txBody>
      </p:sp>
      <p:pic>
        <p:nvPicPr>
          <p:cNvPr id="4106" name="Picture 2" descr="http://tbn0.google.com/images?q=tbn:xDrU5E2KY2E_NM:http://www.csgv.org/atf/cf/%257B23E96A35-4C75-41EE-BDDD-4BD3A3B59010%257D/GAVEL_COURT.JPG">
            <a:hlinkClick r:id="rId3"/>
          </p:cNvPr>
          <p:cNvPicPr>
            <a:picLocks noChangeAspect="1" noChangeArrowheads="1"/>
          </p:cNvPicPr>
          <p:nvPr/>
        </p:nvPicPr>
        <p:blipFill>
          <a:blip r:embed="rId4"/>
          <a:srcRect/>
          <a:stretch>
            <a:fillRect/>
          </a:stretch>
        </p:blipFill>
        <p:spPr bwMode="auto">
          <a:xfrm>
            <a:off x="8077200" y="5211763"/>
            <a:ext cx="1066800" cy="1646237"/>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chemeClr val="accent2"/>
            </a:gs>
            <a:gs pos="100000">
              <a:schemeClr val="bg2">
                <a:shade val="30000"/>
                <a:satMod val="20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7649" name="Rectangle 1"/>
          <p:cNvSpPr>
            <a:spLocks noGrp="1" noChangeArrowheads="1"/>
          </p:cNvSpPr>
          <p:nvPr>
            <p:ph type="ctrTitle"/>
          </p:nvPr>
        </p:nvSpPr>
        <p:spPr/>
        <p:txBody>
          <a:bodyPr/>
          <a:lstStyle/>
          <a:p>
            <a:pPr eaLnBrk="1" hangingPunct="1">
              <a:defRPr/>
            </a:pPr>
            <a:r>
              <a:rPr lang="en-US" dirty="0">
                <a:solidFill>
                  <a:srgbClr val="A47F52">
                    <a:alpha val="85001"/>
                  </a:srgbClr>
                </a:solidFill>
              </a:rPr>
              <a:t>Segregation</a:t>
            </a:r>
          </a:p>
        </p:txBody>
      </p:sp>
      <p:sp>
        <p:nvSpPr>
          <p:cNvPr id="27650" name="Rectangle 2"/>
          <p:cNvSpPr>
            <a:spLocks noGrp="1" noChangeArrowheads="1"/>
          </p:cNvSpPr>
          <p:nvPr>
            <p:ph type="subTitle" idx="1"/>
          </p:nvPr>
        </p:nvSpPr>
        <p:spPr/>
        <p:txBody>
          <a:bodyPr/>
          <a:lstStyle/>
          <a:p>
            <a:pPr marL="0" indent="0">
              <a:defRPr/>
            </a:pPr>
            <a:r>
              <a:rPr lang="en-US" dirty="0"/>
              <a:t>it is illegal and will not be supported by the courts</a:t>
            </a:r>
          </a:p>
        </p:txBody>
      </p:sp>
    </p:spTree>
  </p:cSld>
  <p:clrMapOvr>
    <a:masterClrMapping/>
  </p:clrMapOvr>
  <p:transition/>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100000">
              <a:srgbClr val="FFFFFF"/>
            </a:gs>
            <a:gs pos="25000">
              <a:schemeClr val="accent5">
                <a:lumMod val="75000"/>
              </a:schemeClr>
            </a:gs>
            <a:gs pos="43000">
              <a:schemeClr val="accent5">
                <a:lumMod val="7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905000" y="0"/>
            <a:ext cx="5105400" cy="457200"/>
          </a:xfrm>
        </p:spPr>
        <p:txBody>
          <a:bodyPr/>
          <a:lstStyle/>
          <a:p>
            <a:r>
              <a:rPr lang="en-US" sz="2400" b="1" dirty="0">
                <a:latin typeface="Franklin Gothic Book" pitchFamily="-110" charset="0"/>
              </a:rPr>
              <a:t>Chapter 13 Finance</a:t>
            </a:r>
          </a:p>
        </p:txBody>
      </p:sp>
      <p:sp>
        <p:nvSpPr>
          <p:cNvPr id="2051" name="Rectangle 3"/>
          <p:cNvSpPr>
            <a:spLocks noGrp="1" noChangeArrowheads="1"/>
          </p:cNvSpPr>
          <p:nvPr>
            <p:ph type="subTitle" idx="1"/>
          </p:nvPr>
        </p:nvSpPr>
        <p:spPr>
          <a:xfrm>
            <a:off x="152400" y="914400"/>
            <a:ext cx="8991600" cy="5943600"/>
          </a:xfrm>
        </p:spPr>
        <p:txBody>
          <a:bodyPr>
            <a:normAutofit lnSpcReduction="10000"/>
          </a:bodyPr>
          <a:lstStyle/>
          <a:p>
            <a:pPr algn="l">
              <a:lnSpc>
                <a:spcPct val="80000"/>
              </a:lnSpc>
            </a:pPr>
            <a:endParaRPr lang="en-US" sz="2400" b="1" dirty="0">
              <a:solidFill>
                <a:schemeClr val="tx2"/>
              </a:solidFill>
              <a:latin typeface="Franklin Gothic Book" pitchFamily="-110" charset="0"/>
            </a:endParaRPr>
          </a:p>
          <a:p>
            <a:pPr algn="l">
              <a:lnSpc>
                <a:spcPct val="80000"/>
              </a:lnSpc>
            </a:pPr>
            <a:endParaRPr lang="en-US" sz="2400" b="1" dirty="0">
              <a:solidFill>
                <a:schemeClr val="tx2"/>
              </a:solidFill>
              <a:latin typeface="Franklin Gothic Book" pitchFamily="-110" charset="0"/>
            </a:endParaRPr>
          </a:p>
          <a:p>
            <a:pPr algn="l">
              <a:lnSpc>
                <a:spcPct val="80000"/>
              </a:lnSpc>
            </a:pPr>
            <a:endParaRPr lang="en-US" sz="2400" b="1" dirty="0">
              <a:solidFill>
                <a:schemeClr val="tx2"/>
              </a:solidFill>
              <a:latin typeface="Franklin Gothic Book" pitchFamily="-110" charset="0"/>
            </a:endParaRPr>
          </a:p>
          <a:p>
            <a:pPr algn="l">
              <a:lnSpc>
                <a:spcPct val="80000"/>
              </a:lnSpc>
            </a:pPr>
            <a:r>
              <a:rPr lang="en-US" sz="2400" b="1" dirty="0">
                <a:solidFill>
                  <a:schemeClr val="tx2"/>
                </a:solidFill>
                <a:latin typeface="Franklin Gothic Book" pitchFamily="-110" charset="0"/>
              </a:rPr>
              <a:t>School Funding and Taxes</a:t>
            </a:r>
          </a:p>
          <a:p>
            <a:pPr algn="l">
              <a:lnSpc>
                <a:spcPct val="80000"/>
              </a:lnSpc>
              <a:buFont typeface="Wingdings" pitchFamily="-110" charset="2"/>
              <a:buBlip>
                <a:blip r:embed="rId2"/>
              </a:buBlip>
            </a:pPr>
            <a:r>
              <a:rPr lang="en-US" sz="2400" b="1" dirty="0">
                <a:latin typeface="Franklin Gothic Book" pitchFamily="-110" charset="0"/>
              </a:rPr>
              <a:t>The power of taxation for education resides with the state limited only by federal and state constitution.</a:t>
            </a:r>
          </a:p>
          <a:p>
            <a:pPr algn="l">
              <a:lnSpc>
                <a:spcPct val="80000"/>
              </a:lnSpc>
            </a:pPr>
            <a:endParaRPr lang="en-US" sz="2400" b="1" dirty="0">
              <a:latin typeface="Franklin Gothic Book" pitchFamily="-110" charset="0"/>
            </a:endParaRPr>
          </a:p>
          <a:p>
            <a:pPr algn="l">
              <a:lnSpc>
                <a:spcPct val="80000"/>
              </a:lnSpc>
              <a:buFont typeface="Wingdings" pitchFamily="-110" charset="2"/>
              <a:buBlip>
                <a:blip r:embed="rId2"/>
              </a:buBlip>
            </a:pPr>
            <a:r>
              <a:rPr lang="en-US" sz="2400" b="1" dirty="0">
                <a:latin typeface="Franklin Gothic Book" pitchFamily="-110" charset="0"/>
              </a:rPr>
              <a:t>State constitutional provisions allow the legislature to make provisions for a system of public schools and to tax citizens for support of public education. </a:t>
            </a:r>
          </a:p>
          <a:p>
            <a:pPr algn="l">
              <a:lnSpc>
                <a:spcPct val="80000"/>
              </a:lnSpc>
            </a:pPr>
            <a:endParaRPr lang="en-US" sz="2400" b="1" dirty="0">
              <a:latin typeface="Franklin Gothic Book" pitchFamily="-110" charset="0"/>
            </a:endParaRPr>
          </a:p>
          <a:p>
            <a:pPr algn="l">
              <a:lnSpc>
                <a:spcPct val="80000"/>
              </a:lnSpc>
              <a:buFont typeface="Wingdings" pitchFamily="-110" charset="2"/>
              <a:buBlip>
                <a:blip r:embed="rId2"/>
              </a:buBlip>
            </a:pPr>
            <a:r>
              <a:rPr lang="en-US" sz="2400" b="1" dirty="0">
                <a:latin typeface="Franklin Gothic Book" pitchFamily="-110" charset="0"/>
              </a:rPr>
              <a:t>The legislature has the inherent power not only to tax citizens for support of education but also to distribute funds for the operation of public schools.</a:t>
            </a:r>
          </a:p>
          <a:p>
            <a:pPr algn="l">
              <a:lnSpc>
                <a:spcPct val="80000"/>
              </a:lnSpc>
            </a:pPr>
            <a:endParaRPr lang="en-US" sz="2400" b="1" dirty="0">
              <a:latin typeface="Franklin Gothic Book" pitchFamily="-110" charset="0"/>
            </a:endParaRPr>
          </a:p>
          <a:p>
            <a:pPr algn="l">
              <a:lnSpc>
                <a:spcPct val="80000"/>
              </a:lnSpc>
              <a:buFont typeface="Wingdings" pitchFamily="-110" charset="2"/>
              <a:buBlip>
                <a:blip r:embed="rId2"/>
              </a:buBlip>
            </a:pPr>
            <a:r>
              <a:rPr lang="en-US" sz="2400" b="1" dirty="0">
                <a:latin typeface="Franklin Gothic Book" pitchFamily="-110" charset="0"/>
              </a:rPr>
              <a:t>Tax distribution formulas are determined by the legislature based on the needs of various types of school districts and the ability of citizens in those districts to support public education.</a:t>
            </a:r>
          </a:p>
          <a:p>
            <a:pPr algn="l">
              <a:lnSpc>
                <a:spcPct val="80000"/>
              </a:lnSpc>
            </a:pPr>
            <a:endParaRPr lang="en-US" sz="2400" b="1" dirty="0">
              <a:latin typeface="Franklin Gothic Book" pitchFamily="-110" charset="0"/>
            </a:endParaRPr>
          </a:p>
        </p:txBody>
      </p:sp>
      <p:pic>
        <p:nvPicPr>
          <p:cNvPr id="2053" name="Picture 5" descr="school-money">
            <a:hlinkClick r:id="rId3"/>
          </p:cNvPr>
          <p:cNvPicPr>
            <a:picLocks noChangeAspect="1" noChangeArrowheads="1"/>
          </p:cNvPicPr>
          <p:nvPr/>
        </p:nvPicPr>
        <p:blipFill>
          <a:blip r:embed="rId4"/>
          <a:srcRect/>
          <a:stretch>
            <a:fillRect/>
          </a:stretch>
        </p:blipFill>
        <p:spPr bwMode="auto">
          <a:xfrm>
            <a:off x="3429000" y="457200"/>
            <a:ext cx="2057400" cy="1295400"/>
          </a:xfrm>
          <a:prstGeom prst="rect">
            <a:avLst/>
          </a:prstGeom>
          <a:noFill/>
          <a:ln w="66675">
            <a:solidFill>
              <a:schemeClr val="hlink"/>
            </a:solidFill>
            <a:miter lim="800000"/>
            <a:headEnd/>
            <a:tailEnd/>
          </a:ln>
        </p:spPr>
      </p:pic>
    </p:spTree>
  </p:cSld>
  <p:clrMapOvr>
    <a:masterClrMapping/>
  </p:clrMapOvr>
  <p:transition>
    <p:comb dir="vert"/>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100000">
              <a:srgbClr val="FFFFFF"/>
            </a:gs>
            <a:gs pos="25000">
              <a:schemeClr val="accent5">
                <a:lumMod val="75000"/>
              </a:schemeClr>
            </a:gs>
            <a:gs pos="43000">
              <a:schemeClr val="accent5">
                <a:lumMod val="7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2291" name="Rectangle 3"/>
          <p:cNvSpPr>
            <a:spLocks noGrp="1" noChangeArrowheads="1"/>
          </p:cNvSpPr>
          <p:nvPr>
            <p:ph type="body" idx="1"/>
          </p:nvPr>
        </p:nvSpPr>
        <p:spPr>
          <a:xfrm>
            <a:off x="457200" y="457200"/>
            <a:ext cx="8229600" cy="6248400"/>
          </a:xfrm>
        </p:spPr>
        <p:txBody>
          <a:bodyPr>
            <a:normAutofit lnSpcReduction="10000"/>
          </a:bodyPr>
          <a:lstStyle/>
          <a:p>
            <a:pPr algn="ctr">
              <a:lnSpc>
                <a:spcPct val="80000"/>
              </a:lnSpc>
              <a:buFont typeface="Wingdings" pitchFamily="-110" charset="2"/>
              <a:buNone/>
            </a:pPr>
            <a:r>
              <a:rPr lang="en-US" sz="2400" b="1" dirty="0">
                <a:solidFill>
                  <a:schemeClr val="tx2"/>
                </a:solidFill>
                <a:latin typeface="Franklin Gothic Book" pitchFamily="-110" charset="0"/>
              </a:rPr>
              <a:t>Legal Challenges to School Taxation</a:t>
            </a:r>
          </a:p>
          <a:p>
            <a:pPr>
              <a:lnSpc>
                <a:spcPct val="80000"/>
              </a:lnSpc>
              <a:buFont typeface="Wingdings" pitchFamily="-110" charset="2"/>
              <a:buNone/>
            </a:pPr>
            <a:endParaRPr lang="en-US" sz="2400" b="1" dirty="0">
              <a:solidFill>
                <a:schemeClr val="tx2"/>
              </a:solidFill>
              <a:latin typeface="Franklin Gothic Book" pitchFamily="-110" charset="0"/>
            </a:endParaRPr>
          </a:p>
          <a:p>
            <a:pPr>
              <a:lnSpc>
                <a:spcPct val="80000"/>
              </a:lnSpc>
              <a:buFont typeface="Wingdings" pitchFamily="-110" charset="2"/>
              <a:buNone/>
            </a:pPr>
            <a:endParaRPr lang="en-US" sz="2400" b="1" dirty="0">
              <a:solidFill>
                <a:schemeClr val="tx2"/>
              </a:solidFill>
              <a:latin typeface="Franklin Gothic Book" pitchFamily="-110" charset="0"/>
            </a:endParaRPr>
          </a:p>
          <a:p>
            <a:pPr>
              <a:lnSpc>
                <a:spcPct val="80000"/>
              </a:lnSpc>
              <a:buFont typeface="Wingdings" pitchFamily="-110" charset="2"/>
              <a:buNone/>
            </a:pPr>
            <a:endParaRPr lang="en-US" sz="2400" b="1" dirty="0">
              <a:solidFill>
                <a:schemeClr val="tx2"/>
              </a:solidFill>
              <a:latin typeface="Franklin Gothic Book" pitchFamily="-110" charset="0"/>
            </a:endParaRPr>
          </a:p>
          <a:p>
            <a:pPr>
              <a:lnSpc>
                <a:spcPct val="80000"/>
              </a:lnSpc>
              <a:buFont typeface="Wingdings" pitchFamily="-110" charset="2"/>
              <a:buNone/>
            </a:pPr>
            <a:endParaRPr lang="en-US" sz="2400" b="1" dirty="0">
              <a:solidFill>
                <a:schemeClr val="tx2"/>
              </a:solidFill>
              <a:latin typeface="Franklin Gothic Book" pitchFamily="-110" charset="0"/>
            </a:endParaRPr>
          </a:p>
          <a:p>
            <a:pPr>
              <a:lnSpc>
                <a:spcPct val="80000"/>
              </a:lnSpc>
              <a:buFont typeface="Wingdings" pitchFamily="-110" charset="2"/>
              <a:buNone/>
            </a:pPr>
            <a:endParaRPr lang="en-US" sz="2400" b="1" dirty="0">
              <a:solidFill>
                <a:schemeClr val="tx2"/>
              </a:solidFill>
              <a:latin typeface="Franklin Gothic Book" pitchFamily="-110" charset="0"/>
            </a:endParaRPr>
          </a:p>
          <a:p>
            <a:pPr>
              <a:lnSpc>
                <a:spcPct val="80000"/>
              </a:lnSpc>
              <a:buFont typeface="Wingdings" pitchFamily="-110" charset="2"/>
              <a:buBlip>
                <a:blip r:embed="rId2"/>
              </a:buBlip>
            </a:pPr>
            <a:r>
              <a:rPr lang="en-US" sz="2400" b="1" dirty="0">
                <a:solidFill>
                  <a:schemeClr val="tx2"/>
                </a:solidFill>
                <a:latin typeface="Franklin Gothic Book" pitchFamily="-110" charset="0"/>
              </a:rPr>
              <a:t>Serrano </a:t>
            </a:r>
            <a:r>
              <a:rPr lang="en-US" sz="2400" b="1" dirty="0" err="1">
                <a:solidFill>
                  <a:schemeClr val="tx2"/>
                </a:solidFill>
                <a:latin typeface="Franklin Gothic Book" pitchFamily="-110" charset="0"/>
              </a:rPr>
              <a:t>v</a:t>
            </a:r>
            <a:r>
              <a:rPr lang="en-US" sz="2400" b="1" dirty="0">
                <a:solidFill>
                  <a:schemeClr val="tx2"/>
                </a:solidFill>
                <a:latin typeface="Franklin Gothic Book" pitchFamily="-110" charset="0"/>
              </a:rPr>
              <a:t>. Priest—</a:t>
            </a:r>
            <a:r>
              <a:rPr lang="en-US" sz="2400" b="1" dirty="0">
                <a:latin typeface="Franklin Gothic Book" pitchFamily="-110" charset="0"/>
              </a:rPr>
              <a:t>Case that supported equal protection challenge regarding disparities in funding and that the quality of a child’s education should not be a function of the wealth of the district in which the child resides.   </a:t>
            </a:r>
          </a:p>
          <a:p>
            <a:pPr>
              <a:lnSpc>
                <a:spcPct val="80000"/>
              </a:lnSpc>
              <a:buFont typeface="Wingdings" pitchFamily="-110" charset="2"/>
              <a:buBlip>
                <a:blip r:embed="rId2"/>
              </a:buBlip>
            </a:pPr>
            <a:endParaRPr lang="en-US" sz="2400" b="1" dirty="0">
              <a:latin typeface="Franklin Gothic Book" pitchFamily="-110" charset="0"/>
            </a:endParaRPr>
          </a:p>
          <a:p>
            <a:pPr>
              <a:lnSpc>
                <a:spcPct val="80000"/>
              </a:lnSpc>
              <a:buFont typeface="Wingdings" pitchFamily="-110" charset="2"/>
              <a:buBlip>
                <a:blip r:embed="rId2"/>
              </a:buBlip>
            </a:pPr>
            <a:r>
              <a:rPr lang="en-US" sz="2400" b="1" dirty="0">
                <a:solidFill>
                  <a:schemeClr val="tx2"/>
                </a:solidFill>
                <a:latin typeface="Franklin Gothic Book" pitchFamily="-110" charset="0"/>
              </a:rPr>
              <a:t>Robinson </a:t>
            </a:r>
            <a:r>
              <a:rPr lang="en-US" sz="2400" b="1" dirty="0" err="1">
                <a:solidFill>
                  <a:schemeClr val="tx2"/>
                </a:solidFill>
                <a:latin typeface="Franklin Gothic Book" pitchFamily="-110" charset="0"/>
              </a:rPr>
              <a:t>v</a:t>
            </a:r>
            <a:r>
              <a:rPr lang="en-US" sz="2400" b="1" dirty="0">
                <a:solidFill>
                  <a:schemeClr val="tx2"/>
                </a:solidFill>
                <a:latin typeface="Franklin Gothic Book" pitchFamily="-110" charset="0"/>
              </a:rPr>
              <a:t>. Cahill—</a:t>
            </a:r>
            <a:r>
              <a:rPr lang="en-US" sz="2400" b="1" dirty="0">
                <a:latin typeface="Franklin Gothic Book" pitchFamily="-110" charset="0"/>
              </a:rPr>
              <a:t>Case which decided that funding of public schools that rely heavily on local property taxes violated the state constitution as well as the equal protection clause of the 14th Amendment.</a:t>
            </a:r>
          </a:p>
          <a:p>
            <a:pPr>
              <a:lnSpc>
                <a:spcPct val="80000"/>
              </a:lnSpc>
              <a:buFont typeface="Wingdings" pitchFamily="-110" charset="2"/>
              <a:buBlip>
                <a:blip r:embed="rId2"/>
              </a:buBlip>
            </a:pPr>
            <a:endParaRPr lang="en-US" sz="2400" b="1" dirty="0">
              <a:latin typeface="Franklin Gothic Book" pitchFamily="-110" charset="0"/>
            </a:endParaRPr>
          </a:p>
          <a:p>
            <a:pPr>
              <a:lnSpc>
                <a:spcPct val="80000"/>
              </a:lnSpc>
              <a:buFont typeface="Wingdings" pitchFamily="-110" charset="2"/>
              <a:buBlip>
                <a:blip r:embed="rId2"/>
              </a:buBlip>
            </a:pPr>
            <a:r>
              <a:rPr lang="en-US" sz="2400" b="1" dirty="0">
                <a:solidFill>
                  <a:schemeClr val="tx2"/>
                </a:solidFill>
                <a:latin typeface="Franklin Gothic Book" pitchFamily="-110" charset="0"/>
              </a:rPr>
              <a:t>Education Act of 1975—</a:t>
            </a:r>
            <a:r>
              <a:rPr lang="en-US" sz="2400" b="1" dirty="0">
                <a:latin typeface="Franklin Gothic Book" pitchFamily="-110" charset="0"/>
              </a:rPr>
              <a:t>mission is to develop a thorough and efficient system of free public schools for all children irrespective of socioeconomic status or geographical location.</a:t>
            </a:r>
          </a:p>
        </p:txBody>
      </p:sp>
      <p:pic>
        <p:nvPicPr>
          <p:cNvPr id="12297" name="Picture 9" descr="http://rlv.zcache.com/vote_for_better_education_mug-p1685810593287511653gsa_400.jpg"/>
          <p:cNvPicPr>
            <a:picLocks noChangeAspect="1" noChangeArrowheads="1"/>
          </p:cNvPicPr>
          <p:nvPr/>
        </p:nvPicPr>
        <p:blipFill>
          <a:blip r:embed="rId3"/>
          <a:srcRect/>
          <a:stretch>
            <a:fillRect/>
          </a:stretch>
        </p:blipFill>
        <p:spPr bwMode="auto">
          <a:xfrm>
            <a:off x="3352800" y="875144"/>
            <a:ext cx="2133600" cy="1487055"/>
          </a:xfrm>
          <a:prstGeom prst="rect">
            <a:avLst/>
          </a:prstGeom>
          <a:noFill/>
          <a:ln w="57150">
            <a:solidFill>
              <a:srgbClr val="FF6600"/>
            </a:solidFill>
            <a:miter lim="800000"/>
            <a:headEnd/>
            <a:tailEnd/>
          </a:ln>
        </p:spPr>
      </p:pic>
    </p:spTree>
  </p:cSld>
  <p:clrMapOvr>
    <a:masterClrMapping/>
  </p:clrMapOvr>
  <p:transition>
    <p:cover dir="d"/>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100000">
              <a:srgbClr val="FFFFFF"/>
            </a:gs>
            <a:gs pos="25000">
              <a:schemeClr val="accent5">
                <a:lumMod val="75000"/>
              </a:schemeClr>
            </a:gs>
            <a:gs pos="43000">
              <a:schemeClr val="accent5">
                <a:lumMod val="7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228600" y="228600"/>
            <a:ext cx="8458200" cy="6400800"/>
          </a:xfrm>
        </p:spPr>
        <p:txBody>
          <a:bodyPr>
            <a:normAutofit lnSpcReduction="10000"/>
          </a:bodyPr>
          <a:lstStyle/>
          <a:p>
            <a:pPr>
              <a:lnSpc>
                <a:spcPct val="80000"/>
              </a:lnSpc>
              <a:buFont typeface="Wingdings" pitchFamily="-110" charset="2"/>
              <a:buNone/>
            </a:pPr>
            <a:r>
              <a:rPr lang="en-US" sz="2400" b="1" i="1">
                <a:solidFill>
                  <a:schemeClr val="hlink"/>
                </a:solidFill>
                <a:latin typeface="Franklin Gothic Book" pitchFamily="-110" charset="0"/>
              </a:rPr>
              <a:t>San Antonio Independent School District </a:t>
            </a:r>
            <a:r>
              <a:rPr lang="en-US" sz="2400" b="1">
                <a:solidFill>
                  <a:schemeClr val="hlink"/>
                </a:solidFill>
                <a:latin typeface="Franklin Gothic Book" pitchFamily="-110" charset="0"/>
              </a:rPr>
              <a:t>v. Rodriguez</a:t>
            </a:r>
          </a:p>
          <a:p>
            <a:pPr>
              <a:lnSpc>
                <a:spcPct val="80000"/>
              </a:lnSpc>
            </a:pPr>
            <a:r>
              <a:rPr lang="en-US" sz="2400" b="1">
                <a:latin typeface="Franklin Gothic Book" pitchFamily="-110" charset="0"/>
              </a:rPr>
              <a:t>Mexican American parents in Edgewood filed a class action equity suit on behalf of minority children throughout the state who were poor and resided in a school community that had a low property tax base.</a:t>
            </a:r>
          </a:p>
          <a:p>
            <a:pPr>
              <a:lnSpc>
                <a:spcPct val="80000"/>
              </a:lnSpc>
              <a:buFont typeface="Wingdings" pitchFamily="-110" charset="2"/>
              <a:buNone/>
            </a:pPr>
            <a:endParaRPr lang="en-US" sz="2400" b="1">
              <a:latin typeface="Franklin Gothic Book" pitchFamily="-110" charset="0"/>
            </a:endParaRPr>
          </a:p>
          <a:p>
            <a:pPr>
              <a:lnSpc>
                <a:spcPct val="80000"/>
              </a:lnSpc>
            </a:pPr>
            <a:r>
              <a:rPr lang="en-US" sz="2400" b="1">
                <a:latin typeface="Franklin Gothic Book" pitchFamily="-110" charset="0"/>
              </a:rPr>
              <a:t>The Supreme Court's decision held that a school-financing system based on local property taxes was not an unconstitutional violation of the 14</a:t>
            </a:r>
            <a:r>
              <a:rPr lang="en-US" sz="2400" b="1" baseline="30000">
                <a:latin typeface="Franklin Gothic Book" pitchFamily="-110" charset="0"/>
              </a:rPr>
              <a:t>th</a:t>
            </a:r>
            <a:r>
              <a:rPr lang="en-US" sz="2400" b="1">
                <a:latin typeface="Franklin Gothic Book" pitchFamily="-110" charset="0"/>
              </a:rPr>
              <a:t> Amendment's equal protection clause. The majority opinion stated that the appellees did not sufficiently prove that education is a fundamental right or that the financing system was subject to strict scrutiny.</a:t>
            </a:r>
          </a:p>
          <a:p>
            <a:pPr>
              <a:lnSpc>
                <a:spcPct val="80000"/>
              </a:lnSpc>
              <a:buFont typeface="Wingdings" pitchFamily="-110" charset="2"/>
              <a:buNone/>
            </a:pPr>
            <a:endParaRPr lang="en-US" sz="2400" b="1">
              <a:latin typeface="Franklin Gothic Book" pitchFamily="-110" charset="0"/>
            </a:endParaRPr>
          </a:p>
          <a:p>
            <a:pPr>
              <a:lnSpc>
                <a:spcPct val="80000"/>
              </a:lnSpc>
            </a:pPr>
            <a:r>
              <a:rPr lang="en-US" sz="2400" b="1">
                <a:latin typeface="Franklin Gothic Book" pitchFamily="-110" charset="0"/>
              </a:rPr>
              <a:t>According to the Rodriguez ruling, a funding system based on local property tax that provides a minimum education to all students is constitutional.</a:t>
            </a:r>
          </a:p>
          <a:p>
            <a:pPr>
              <a:lnSpc>
                <a:spcPct val="80000"/>
              </a:lnSpc>
              <a:buFont typeface="Wingdings" pitchFamily="-110" charset="2"/>
              <a:buNone/>
            </a:pPr>
            <a:endParaRPr lang="en-US" sz="2400" b="1">
              <a:latin typeface="Franklin Gothic Book" pitchFamily="-110" charset="0"/>
            </a:endParaRPr>
          </a:p>
          <a:p>
            <a:pPr>
              <a:lnSpc>
                <a:spcPct val="80000"/>
              </a:lnSpc>
            </a:pPr>
            <a:r>
              <a:rPr lang="en-US" sz="2400" b="1">
                <a:latin typeface="Franklin Gothic Book" pitchFamily="-110" charset="0"/>
              </a:rPr>
              <a:t>Rodriguez case removed school finance litigation from the federal courts to the state courts.</a:t>
            </a:r>
          </a:p>
        </p:txBody>
      </p:sp>
    </p:spTree>
  </p:cSld>
  <p:clrMapOvr>
    <a:masterClrMapping/>
  </p:clrMapOvr>
  <p:transition>
    <p:wipe dir="d"/>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100000">
              <a:srgbClr val="FFFFFF"/>
            </a:gs>
            <a:gs pos="25000">
              <a:schemeClr val="accent5">
                <a:lumMod val="75000"/>
              </a:schemeClr>
            </a:gs>
            <a:gs pos="43000">
              <a:schemeClr val="accent5">
                <a:lumMod val="7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0" y="228600"/>
            <a:ext cx="9144000" cy="6629400"/>
          </a:xfrm>
        </p:spPr>
        <p:txBody>
          <a:bodyPr/>
          <a:lstStyle/>
          <a:p>
            <a:pPr algn="ctr">
              <a:lnSpc>
                <a:spcPct val="80000"/>
              </a:lnSpc>
              <a:buFont typeface="Wingdings" pitchFamily="-110" charset="2"/>
              <a:buNone/>
            </a:pPr>
            <a:r>
              <a:rPr lang="en-US" sz="2400" b="1">
                <a:solidFill>
                  <a:schemeClr val="hlink"/>
                </a:solidFill>
                <a:latin typeface="Franklin Gothic Book" pitchFamily="-110" charset="0"/>
              </a:rPr>
              <a:t>Post-Rodriguez Decisions</a:t>
            </a:r>
          </a:p>
          <a:p>
            <a:pPr>
              <a:lnSpc>
                <a:spcPct val="80000"/>
              </a:lnSpc>
              <a:buFont typeface="Wingdings" pitchFamily="-110" charset="2"/>
              <a:buNone/>
            </a:pPr>
            <a:endParaRPr lang="en-US" sz="2400" b="1">
              <a:solidFill>
                <a:schemeClr val="hlink"/>
              </a:solidFill>
              <a:latin typeface="Franklin Gothic Book" pitchFamily="-110" charset="0"/>
            </a:endParaRPr>
          </a:p>
          <a:p>
            <a:pPr>
              <a:lnSpc>
                <a:spcPct val="80000"/>
              </a:lnSpc>
              <a:buFont typeface="Wingdings" pitchFamily="-110" charset="2"/>
              <a:buNone/>
            </a:pPr>
            <a:endParaRPr lang="en-US" sz="2400" b="1">
              <a:solidFill>
                <a:schemeClr val="hlink"/>
              </a:solidFill>
              <a:latin typeface="Franklin Gothic Book" pitchFamily="-110" charset="0"/>
            </a:endParaRPr>
          </a:p>
          <a:p>
            <a:pPr>
              <a:lnSpc>
                <a:spcPct val="80000"/>
              </a:lnSpc>
              <a:buFont typeface="Wingdings" pitchFamily="-110" charset="2"/>
              <a:buNone/>
            </a:pPr>
            <a:endParaRPr lang="en-US" sz="2400" b="1">
              <a:solidFill>
                <a:schemeClr val="hlink"/>
              </a:solidFill>
              <a:latin typeface="Franklin Gothic Book" pitchFamily="-110" charset="0"/>
            </a:endParaRPr>
          </a:p>
          <a:p>
            <a:pPr>
              <a:lnSpc>
                <a:spcPct val="80000"/>
              </a:lnSpc>
              <a:buFont typeface="Wingdings" pitchFamily="-110" charset="2"/>
              <a:buNone/>
            </a:pPr>
            <a:endParaRPr lang="en-US" sz="2400" b="1">
              <a:solidFill>
                <a:schemeClr val="hlink"/>
              </a:solidFill>
              <a:latin typeface="Franklin Gothic Book" pitchFamily="-110" charset="0"/>
            </a:endParaRPr>
          </a:p>
          <a:p>
            <a:pPr>
              <a:lnSpc>
                <a:spcPct val="80000"/>
              </a:lnSpc>
              <a:buFont typeface="Wingdings" pitchFamily="-110" charset="2"/>
              <a:buNone/>
            </a:pPr>
            <a:endParaRPr lang="en-US" sz="2400" b="1">
              <a:solidFill>
                <a:schemeClr val="hlink"/>
              </a:solidFill>
              <a:latin typeface="Franklin Gothic Book" pitchFamily="-110" charset="0"/>
            </a:endParaRPr>
          </a:p>
          <a:p>
            <a:pPr>
              <a:lnSpc>
                <a:spcPct val="80000"/>
              </a:lnSpc>
              <a:buFont typeface="Wingdings" pitchFamily="-110" charset="2"/>
              <a:buNone/>
            </a:pPr>
            <a:endParaRPr lang="en-US" sz="2400" b="1">
              <a:solidFill>
                <a:schemeClr val="hlink"/>
              </a:solidFill>
              <a:latin typeface="Franklin Gothic Book" pitchFamily="-110" charset="0"/>
            </a:endParaRPr>
          </a:p>
          <a:p>
            <a:pPr>
              <a:lnSpc>
                <a:spcPct val="80000"/>
              </a:lnSpc>
            </a:pPr>
            <a:r>
              <a:rPr lang="en-US" sz="2400" b="1">
                <a:latin typeface="Franklin Gothic Book" pitchFamily="-110" charset="0"/>
              </a:rPr>
              <a:t>Following the Rodriguez decision, courts have been more inclined to focus their attention on educational quality as influenced by teacher quality, appropriate instructional materials, student achievement scores, and graduation rates as a means of addressing equal opportunity provision for students.  </a:t>
            </a:r>
          </a:p>
          <a:p>
            <a:pPr>
              <a:lnSpc>
                <a:spcPct val="80000"/>
              </a:lnSpc>
              <a:buFont typeface="Wingdings" pitchFamily="-110" charset="2"/>
              <a:buNone/>
            </a:pPr>
            <a:endParaRPr lang="en-US" sz="2400" b="1">
              <a:latin typeface="Franklin Gothic Book" pitchFamily="-110" charset="0"/>
            </a:endParaRPr>
          </a:p>
          <a:p>
            <a:pPr>
              <a:lnSpc>
                <a:spcPct val="80000"/>
              </a:lnSpc>
            </a:pPr>
            <a:r>
              <a:rPr lang="en-US" sz="2400" b="1">
                <a:latin typeface="Franklin Gothic Book" pitchFamily="-110" charset="0"/>
              </a:rPr>
              <a:t>There is no uniformity among courts in their decisions regarding adequacy of funding for public schools.  </a:t>
            </a:r>
          </a:p>
          <a:p>
            <a:pPr>
              <a:lnSpc>
                <a:spcPct val="80000"/>
              </a:lnSpc>
              <a:buFont typeface="Wingdings" pitchFamily="-110" charset="2"/>
              <a:buNone/>
            </a:pPr>
            <a:endParaRPr lang="en-US" sz="2400" b="1">
              <a:latin typeface="Franklin Gothic Book" pitchFamily="-110" charset="0"/>
            </a:endParaRPr>
          </a:p>
          <a:p>
            <a:pPr>
              <a:lnSpc>
                <a:spcPct val="80000"/>
              </a:lnSpc>
            </a:pPr>
            <a:r>
              <a:rPr lang="en-US" sz="2400" b="1">
                <a:latin typeface="Franklin Gothic Book" pitchFamily="-110" charset="0"/>
              </a:rPr>
              <a:t>State may collect tax funds from wealthy school districts and redistribute them to poorer districts to achieve a measure of equity.</a:t>
            </a:r>
            <a:r>
              <a:rPr lang="en-US" sz="2400" b="1">
                <a:latin typeface="Arial Narrow" pitchFamily="-110" charset="0"/>
              </a:rPr>
              <a:t>   </a:t>
            </a:r>
          </a:p>
          <a:p>
            <a:pPr>
              <a:lnSpc>
                <a:spcPct val="80000"/>
              </a:lnSpc>
              <a:buFont typeface="Wingdings" pitchFamily="-110" charset="2"/>
              <a:buNone/>
            </a:pPr>
            <a:endParaRPr lang="en-US" sz="2400" b="1">
              <a:latin typeface="Arial Narrow" pitchFamily="-110" charset="0"/>
            </a:endParaRPr>
          </a:p>
        </p:txBody>
      </p:sp>
      <p:pic>
        <p:nvPicPr>
          <p:cNvPr id="11270" name="Picture 6" descr="http://www.stus.com/images/products/con0009.gif"/>
          <p:cNvPicPr>
            <a:picLocks noChangeAspect="1" noChangeArrowheads="1"/>
          </p:cNvPicPr>
          <p:nvPr/>
        </p:nvPicPr>
        <p:blipFill>
          <a:blip r:embed="rId2"/>
          <a:srcRect/>
          <a:stretch>
            <a:fillRect/>
          </a:stretch>
        </p:blipFill>
        <p:spPr bwMode="auto">
          <a:xfrm>
            <a:off x="457200" y="533400"/>
            <a:ext cx="3581400" cy="2209800"/>
          </a:xfrm>
          <a:prstGeom prst="rect">
            <a:avLst/>
          </a:prstGeom>
          <a:noFill/>
        </p:spPr>
      </p:pic>
      <p:pic>
        <p:nvPicPr>
          <p:cNvPr id="11272" name="Picture 8" descr="http://media.canada.com/e028eb9a-84d6-4def-93db-73f7261fb08f/tnr%20court%20final.jpg"/>
          <p:cNvPicPr>
            <a:picLocks noChangeAspect="1" noChangeArrowheads="1"/>
          </p:cNvPicPr>
          <p:nvPr/>
        </p:nvPicPr>
        <p:blipFill>
          <a:blip r:embed="rId3"/>
          <a:srcRect/>
          <a:stretch>
            <a:fillRect/>
          </a:stretch>
        </p:blipFill>
        <p:spPr bwMode="auto">
          <a:xfrm>
            <a:off x="4038600" y="533400"/>
            <a:ext cx="4419600" cy="2195513"/>
          </a:xfrm>
          <a:prstGeom prst="rect">
            <a:avLst/>
          </a:prstGeom>
          <a:noFill/>
        </p:spPr>
      </p:pic>
    </p:spTree>
  </p:cSld>
  <p:clrMapOvr>
    <a:masterClrMapping/>
  </p:clrMapOvr>
  <p:transition>
    <p:wheel spokes="1"/>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100000">
              <a:srgbClr val="FFFFFF"/>
            </a:gs>
            <a:gs pos="25000">
              <a:schemeClr val="accent5">
                <a:lumMod val="75000"/>
              </a:schemeClr>
            </a:gs>
            <a:gs pos="43000">
              <a:schemeClr val="accent5">
                <a:lumMod val="7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381000" y="457200"/>
            <a:ext cx="8686800" cy="6629400"/>
          </a:xfrm>
        </p:spPr>
        <p:txBody>
          <a:bodyPr>
            <a:normAutofit lnSpcReduction="10000"/>
          </a:bodyPr>
          <a:lstStyle/>
          <a:p>
            <a:pPr>
              <a:lnSpc>
                <a:spcPct val="80000"/>
              </a:lnSpc>
              <a:buFont typeface="Wingdings" pitchFamily="-110" charset="2"/>
              <a:buNone/>
            </a:pPr>
            <a:r>
              <a:rPr lang="en-US" sz="2000" b="1" dirty="0">
                <a:solidFill>
                  <a:schemeClr val="hlink"/>
                </a:solidFill>
                <a:latin typeface="Franklin Gothic Book" pitchFamily="-110" charset="0"/>
              </a:rPr>
              <a:t>Post-Rodriguez Cases</a:t>
            </a:r>
          </a:p>
          <a:p>
            <a:pPr>
              <a:lnSpc>
                <a:spcPct val="80000"/>
              </a:lnSpc>
            </a:pPr>
            <a:r>
              <a:rPr lang="en-US" sz="2000" b="1" i="1" dirty="0">
                <a:solidFill>
                  <a:schemeClr val="hlink"/>
                </a:solidFill>
                <a:latin typeface="Franklin Gothic Book" pitchFamily="-110" charset="0"/>
              </a:rPr>
              <a:t>Williams </a:t>
            </a:r>
            <a:r>
              <a:rPr lang="en-US" sz="2000" b="1" i="1" dirty="0" err="1">
                <a:solidFill>
                  <a:schemeClr val="hlink"/>
                </a:solidFill>
                <a:latin typeface="Franklin Gothic Book" pitchFamily="-110" charset="0"/>
              </a:rPr>
              <a:t>v</a:t>
            </a:r>
            <a:r>
              <a:rPr lang="en-US" sz="2000" b="1" i="1" dirty="0">
                <a:solidFill>
                  <a:schemeClr val="hlink"/>
                </a:solidFill>
                <a:latin typeface="Franklin Gothic Book" pitchFamily="-110" charset="0"/>
              </a:rPr>
              <a:t>. California-</a:t>
            </a:r>
            <a:r>
              <a:rPr lang="en-US" sz="2000" b="1" i="1" dirty="0">
                <a:latin typeface="Franklin Gothic Book" pitchFamily="-110" charset="0"/>
              </a:rPr>
              <a:t> </a:t>
            </a:r>
            <a:r>
              <a:rPr lang="en-US" sz="2000" b="1" dirty="0">
                <a:latin typeface="Franklin Gothic Book" pitchFamily="-110" charset="0"/>
              </a:rPr>
              <a:t>A landmark civil rights case which challenged the state to ensure quality learning conditions for millions of low-income students of color. The </a:t>
            </a:r>
            <a:r>
              <a:rPr lang="en-US" sz="2000" b="1" i="1" dirty="0">
                <a:latin typeface="Franklin Gothic Book" pitchFamily="-110" charset="0"/>
              </a:rPr>
              <a:t>Williams</a:t>
            </a:r>
            <a:r>
              <a:rPr lang="en-US" sz="2000" b="1" dirty="0">
                <a:latin typeface="Franklin Gothic Book" pitchFamily="-110" charset="0"/>
              </a:rPr>
              <a:t> settlement creates new standards for measuring whether schools have the basic conditions students need to learn such as textbooks, well-trained teachers and clean and safe school facilities. It also provides opportunities for communities to become involved and holds school officials accountable for showing how well schools are meeting these standards.</a:t>
            </a:r>
          </a:p>
          <a:p>
            <a:pPr>
              <a:lnSpc>
                <a:spcPct val="80000"/>
              </a:lnSpc>
              <a:buFont typeface="Wingdings" pitchFamily="-110" charset="2"/>
              <a:buNone/>
            </a:pPr>
            <a:endParaRPr lang="en-US" sz="2000" b="1" i="1" dirty="0">
              <a:latin typeface="Franklin Gothic Book" pitchFamily="-110" charset="0"/>
            </a:endParaRPr>
          </a:p>
          <a:p>
            <a:pPr>
              <a:lnSpc>
                <a:spcPct val="80000"/>
              </a:lnSpc>
            </a:pPr>
            <a:r>
              <a:rPr lang="en-US" sz="2000" b="1" i="1" dirty="0">
                <a:solidFill>
                  <a:schemeClr val="hlink"/>
                </a:solidFill>
                <a:latin typeface="Franklin Gothic Book" pitchFamily="-110" charset="0"/>
              </a:rPr>
              <a:t>CFE </a:t>
            </a:r>
            <a:r>
              <a:rPr lang="en-US" sz="2000" b="1" i="1" dirty="0" err="1">
                <a:solidFill>
                  <a:schemeClr val="hlink"/>
                </a:solidFill>
                <a:latin typeface="Franklin Gothic Book" pitchFamily="-110" charset="0"/>
              </a:rPr>
              <a:t>v</a:t>
            </a:r>
            <a:r>
              <a:rPr lang="en-US" sz="2000" b="1" i="1" dirty="0">
                <a:solidFill>
                  <a:schemeClr val="hlink"/>
                </a:solidFill>
                <a:latin typeface="Franklin Gothic Book" pitchFamily="-110" charset="0"/>
              </a:rPr>
              <a:t>. State of New York—</a:t>
            </a:r>
            <a:r>
              <a:rPr lang="en-US" sz="2000" b="1" dirty="0">
                <a:latin typeface="Franklin Gothic Book" pitchFamily="-110" charset="0"/>
              </a:rPr>
              <a:t>The court held that NYC children were not receiving the constitutionally mandated opportunity for a sound basic education and ruled that the governor and legislature had to ensure that every school in New York City has the resources necessary to provide the opportunity for a sound basic education. </a:t>
            </a:r>
          </a:p>
          <a:p>
            <a:pPr>
              <a:lnSpc>
                <a:spcPct val="80000"/>
              </a:lnSpc>
              <a:buFont typeface="Wingdings" pitchFamily="-110" charset="2"/>
              <a:buNone/>
            </a:pPr>
            <a:endParaRPr lang="en-US" sz="2000" b="1" i="1" dirty="0">
              <a:latin typeface="Franklin Gothic Book" pitchFamily="-110" charset="0"/>
            </a:endParaRPr>
          </a:p>
          <a:p>
            <a:pPr>
              <a:lnSpc>
                <a:spcPct val="80000"/>
              </a:lnSpc>
            </a:pPr>
            <a:r>
              <a:rPr lang="en-US" sz="2000" b="1" i="1" dirty="0" err="1">
                <a:solidFill>
                  <a:schemeClr val="hlink"/>
                </a:solidFill>
                <a:latin typeface="Franklin Gothic Book" pitchFamily="-110" charset="0"/>
              </a:rPr>
              <a:t>Montoy</a:t>
            </a:r>
            <a:r>
              <a:rPr lang="en-US" sz="2000" b="1" i="1" dirty="0">
                <a:solidFill>
                  <a:schemeClr val="hlink"/>
                </a:solidFill>
                <a:latin typeface="Franklin Gothic Book" pitchFamily="-110" charset="0"/>
              </a:rPr>
              <a:t> </a:t>
            </a:r>
            <a:r>
              <a:rPr lang="en-US" sz="2000" b="1" i="1" dirty="0" err="1">
                <a:solidFill>
                  <a:schemeClr val="hlink"/>
                </a:solidFill>
                <a:latin typeface="Franklin Gothic Book" pitchFamily="-110" charset="0"/>
              </a:rPr>
              <a:t>v</a:t>
            </a:r>
            <a:r>
              <a:rPr lang="en-US" sz="2000" b="1" i="1" dirty="0">
                <a:solidFill>
                  <a:schemeClr val="hlink"/>
                </a:solidFill>
                <a:latin typeface="Franklin Gothic Book" pitchFamily="-110" charset="0"/>
              </a:rPr>
              <a:t>. State of Kansas—</a:t>
            </a:r>
            <a:r>
              <a:rPr lang="en-US" sz="2000" b="1" dirty="0">
                <a:latin typeface="Franklin Gothic Book" pitchFamily="-110" charset="0"/>
              </a:rPr>
              <a:t>A state district court held that the state’s school finance plan violates the state constitution.  The court found that the state failed to distribute resources equitably among children who are equally entitled to a suitable education.  </a:t>
            </a:r>
          </a:p>
          <a:p>
            <a:pPr>
              <a:lnSpc>
                <a:spcPct val="80000"/>
              </a:lnSpc>
              <a:buFont typeface="Wingdings" pitchFamily="-110" charset="2"/>
              <a:buNone/>
            </a:pPr>
            <a:endParaRPr lang="en-US" sz="2000" b="1" i="1" dirty="0">
              <a:latin typeface="Franklin Gothic Book" pitchFamily="-110" charset="0"/>
            </a:endParaRPr>
          </a:p>
          <a:p>
            <a:pPr>
              <a:lnSpc>
                <a:spcPct val="80000"/>
              </a:lnSpc>
            </a:pPr>
            <a:r>
              <a:rPr lang="en-US" sz="2000" b="1" i="1" dirty="0">
                <a:solidFill>
                  <a:schemeClr val="hlink"/>
                </a:solidFill>
                <a:latin typeface="Franklin Gothic Book" pitchFamily="-110" charset="0"/>
              </a:rPr>
              <a:t>Lewis E. </a:t>
            </a:r>
            <a:r>
              <a:rPr lang="en-US" sz="2000" b="1" i="1" dirty="0" err="1">
                <a:solidFill>
                  <a:schemeClr val="hlink"/>
                </a:solidFill>
                <a:latin typeface="Franklin Gothic Book" pitchFamily="-110" charset="0"/>
              </a:rPr>
              <a:t>v</a:t>
            </a:r>
            <a:r>
              <a:rPr lang="en-US" sz="2000" b="1" i="1" dirty="0">
                <a:solidFill>
                  <a:schemeClr val="hlink"/>
                </a:solidFill>
                <a:latin typeface="Franklin Gothic Book" pitchFamily="-110" charset="0"/>
              </a:rPr>
              <a:t>. </a:t>
            </a:r>
            <a:r>
              <a:rPr lang="en-US" sz="2000" b="1" i="1" dirty="0" err="1">
                <a:solidFill>
                  <a:schemeClr val="hlink"/>
                </a:solidFill>
                <a:latin typeface="Franklin Gothic Book" pitchFamily="-110" charset="0"/>
              </a:rPr>
              <a:t>Spagnolo</a:t>
            </a:r>
            <a:r>
              <a:rPr lang="en-US" sz="2000" b="1" i="1" dirty="0">
                <a:solidFill>
                  <a:schemeClr val="hlink"/>
                </a:solidFill>
                <a:latin typeface="Franklin Gothic Book" pitchFamily="-110" charset="0"/>
              </a:rPr>
              <a:t>—</a:t>
            </a:r>
            <a:r>
              <a:rPr lang="en-US" sz="2000" b="1" dirty="0">
                <a:latin typeface="Franklin Gothic Book" pitchFamily="-110" charset="0"/>
              </a:rPr>
              <a:t> A class of schoolchildren residing in East St. Louis School District 189 challenges the adequacy of the education being provided to them in District 189 schools. The courts ruled that that questions relating to the quality of a public school education are for the legislature, not the courts, to decide.</a:t>
            </a:r>
          </a:p>
        </p:txBody>
      </p:sp>
    </p:spTree>
  </p:cSld>
  <p:clrMapOvr>
    <a:masterClrMapping/>
  </p:clrMapOvr>
  <p:transition>
    <p:random/>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3A475D"/>
        </a:solidFill>
        <a:effectLst/>
      </p:bgPr>
    </p:bg>
    <p:spTree>
      <p:nvGrpSpPr>
        <p:cNvPr id="1" name=""/>
        <p:cNvGrpSpPr/>
        <p:nvPr/>
      </p:nvGrpSpPr>
      <p:grpSpPr>
        <a:xfrm>
          <a:off x="0" y="0"/>
          <a:ext cx="0" cy="0"/>
          <a:chOff x="0" y="0"/>
          <a:chExt cx="0" cy="0"/>
        </a:xfrm>
      </p:grpSpPr>
      <p:sp>
        <p:nvSpPr>
          <p:cNvPr id="20481" name="Rectangle 1"/>
          <p:cNvSpPr>
            <a:spLocks/>
          </p:cNvSpPr>
          <p:nvPr/>
        </p:nvSpPr>
        <p:spPr bwMode="auto">
          <a:xfrm>
            <a:off x="238869" y="5063133"/>
            <a:ext cx="589905" cy="200055"/>
          </a:xfrm>
          <a:prstGeom prst="rect">
            <a:avLst/>
          </a:prstGeom>
          <a:noFill/>
          <a:ln w="12700">
            <a:noFill/>
            <a:miter lim="800000"/>
            <a:headEnd type="none" w="med" len="med"/>
            <a:tailEnd type="none" w="med" len="med"/>
          </a:ln>
        </p:spPr>
        <p:txBody>
          <a:bodyPr wrap="none" lIns="0" tIns="0" rIns="0" bIns="0" anchor="ctr">
            <a:prstTxWarp prst="textNoShape">
              <a:avLst/>
            </a:prstTxWarp>
            <a:spAutoFit/>
          </a:bodyPr>
          <a:lstStyle/>
          <a:p>
            <a:pPr algn="l"/>
            <a:r>
              <a:rPr lang="en-US" sz="1300" dirty="0">
                <a:solidFill>
                  <a:srgbClr val="5F5C68"/>
                </a:solidFill>
                <a:ea typeface="Helvetica Neue Bold Condensed" pitchFamily="-110" charset="0"/>
                <a:cs typeface="Helvetica Neue Bold Condensed" pitchFamily="-110" charset="0"/>
              </a:rPr>
              <a:t>PROJECT</a:t>
            </a:r>
          </a:p>
        </p:txBody>
      </p:sp>
      <p:sp>
        <p:nvSpPr>
          <p:cNvPr id="20482" name="Rectangle 2"/>
          <p:cNvSpPr>
            <a:spLocks/>
          </p:cNvSpPr>
          <p:nvPr/>
        </p:nvSpPr>
        <p:spPr bwMode="auto">
          <a:xfrm>
            <a:off x="238869" y="6268641"/>
            <a:ext cx="346249" cy="200055"/>
          </a:xfrm>
          <a:prstGeom prst="rect">
            <a:avLst/>
          </a:prstGeom>
          <a:noFill/>
          <a:ln w="12700">
            <a:noFill/>
            <a:miter lim="800000"/>
            <a:headEnd type="none" w="med" len="med"/>
            <a:tailEnd type="none" w="med" len="med"/>
          </a:ln>
        </p:spPr>
        <p:txBody>
          <a:bodyPr wrap="none" lIns="0" tIns="0" rIns="0" bIns="0" anchor="ctr">
            <a:prstTxWarp prst="textNoShape">
              <a:avLst/>
            </a:prstTxWarp>
            <a:spAutoFit/>
          </a:bodyPr>
          <a:lstStyle/>
          <a:p>
            <a:pPr algn="l"/>
            <a:r>
              <a:rPr lang="en-US" sz="1300" dirty="0">
                <a:solidFill>
                  <a:srgbClr val="5F5C68"/>
                </a:solidFill>
                <a:ea typeface="Helvetica Neue Bold Condensed" pitchFamily="-110" charset="0"/>
                <a:cs typeface="Helvetica Neue Bold Condensed" pitchFamily="-110" charset="0"/>
              </a:rPr>
              <a:t>DATE</a:t>
            </a:r>
          </a:p>
        </p:txBody>
      </p:sp>
      <p:sp>
        <p:nvSpPr>
          <p:cNvPr id="20483" name="Rectangle 3"/>
          <p:cNvSpPr>
            <a:spLocks/>
          </p:cNvSpPr>
          <p:nvPr/>
        </p:nvSpPr>
        <p:spPr bwMode="auto">
          <a:xfrm>
            <a:off x="3739307" y="6268641"/>
            <a:ext cx="474489" cy="200055"/>
          </a:xfrm>
          <a:prstGeom prst="rect">
            <a:avLst/>
          </a:prstGeom>
          <a:noFill/>
          <a:ln w="12700">
            <a:noFill/>
            <a:miter lim="800000"/>
            <a:headEnd type="none" w="med" len="med"/>
            <a:tailEnd type="none" w="med" len="med"/>
          </a:ln>
        </p:spPr>
        <p:txBody>
          <a:bodyPr wrap="none" lIns="0" tIns="0" rIns="0" bIns="0" anchor="ctr">
            <a:prstTxWarp prst="textNoShape">
              <a:avLst/>
            </a:prstTxWarp>
            <a:spAutoFit/>
          </a:bodyPr>
          <a:lstStyle/>
          <a:p>
            <a:pPr algn="l"/>
            <a:r>
              <a:rPr lang="en-US" sz="1300" dirty="0">
                <a:solidFill>
                  <a:srgbClr val="5F5C68"/>
                </a:solidFill>
                <a:ea typeface="Helvetica Neue Bold Condensed" pitchFamily="-110" charset="0"/>
                <a:cs typeface="Helvetica Neue Bold Condensed" pitchFamily="-110" charset="0"/>
              </a:rPr>
              <a:t>CLIENT</a:t>
            </a:r>
          </a:p>
        </p:txBody>
      </p:sp>
      <p:sp>
        <p:nvSpPr>
          <p:cNvPr id="20484" name="Rectangle 4"/>
          <p:cNvSpPr>
            <a:spLocks/>
          </p:cNvSpPr>
          <p:nvPr/>
        </p:nvSpPr>
        <p:spPr bwMode="auto">
          <a:xfrm>
            <a:off x="997892" y="6264176"/>
            <a:ext cx="1218746" cy="276999"/>
          </a:xfrm>
          <a:prstGeom prst="rect">
            <a:avLst/>
          </a:prstGeom>
          <a:noFill/>
          <a:ln w="12700">
            <a:noFill/>
            <a:miter lim="800000"/>
            <a:headEnd type="none" w="med" len="med"/>
            <a:tailEnd type="none" w="med" len="med"/>
          </a:ln>
        </p:spPr>
        <p:txBody>
          <a:bodyPr wrap="none" lIns="0" tIns="0" rIns="0" bIns="0" anchor="ctr">
            <a:prstTxWarp prst="textNoShape">
              <a:avLst/>
            </a:prstTxWarp>
            <a:spAutoFit/>
          </a:bodyPr>
          <a:lstStyle/>
          <a:p>
            <a:pPr algn="l"/>
            <a:r>
              <a:rPr lang="en-US">
                <a:solidFill>
                  <a:srgbClr val="5483A6"/>
                </a:solidFill>
                <a:ea typeface="Helvetica Neue Bold Condensed" pitchFamily="-110" charset="0"/>
                <a:cs typeface="Helvetica Neue Bold Condensed" pitchFamily="-110" charset="0"/>
              </a:rPr>
              <a:t>23 JULY 2009</a:t>
            </a:r>
          </a:p>
        </p:txBody>
      </p:sp>
      <p:sp>
        <p:nvSpPr>
          <p:cNvPr id="20485" name="Rectangle 5"/>
          <p:cNvSpPr>
            <a:spLocks/>
          </p:cNvSpPr>
          <p:nvPr/>
        </p:nvSpPr>
        <p:spPr bwMode="auto">
          <a:xfrm>
            <a:off x="4471542" y="6264176"/>
            <a:ext cx="858070" cy="276999"/>
          </a:xfrm>
          <a:prstGeom prst="rect">
            <a:avLst/>
          </a:prstGeom>
          <a:noFill/>
          <a:ln w="12700">
            <a:noFill/>
            <a:miter lim="800000"/>
            <a:headEnd type="none" w="med" len="med"/>
            <a:tailEnd type="none" w="med" len="med"/>
          </a:ln>
        </p:spPr>
        <p:txBody>
          <a:bodyPr wrap="none" lIns="0" tIns="0" rIns="0" bIns="0" anchor="ctr">
            <a:prstTxWarp prst="textNoShape">
              <a:avLst/>
            </a:prstTxWarp>
            <a:spAutoFit/>
          </a:bodyPr>
          <a:lstStyle/>
          <a:p>
            <a:pPr algn="l"/>
            <a:r>
              <a:rPr lang="en-US">
                <a:solidFill>
                  <a:srgbClr val="5483A6"/>
                </a:solidFill>
                <a:ea typeface="Helvetica Neue Bold Condensed" pitchFamily="-110" charset="0"/>
                <a:cs typeface="Helvetica Neue Bold Condensed" pitchFamily="-110" charset="0"/>
              </a:rPr>
              <a:t>GROUP 2 </a:t>
            </a:r>
          </a:p>
        </p:txBody>
      </p:sp>
      <p:pic>
        <p:nvPicPr>
          <p:cNvPr id="20486" name="Picture 6"/>
          <p:cNvPicPr>
            <a:picLocks noChangeAspect="1" noChangeArrowheads="1"/>
          </p:cNvPicPr>
          <p:nvPr/>
        </p:nvPicPr>
        <p:blipFill>
          <a:blip r:embed="rId2"/>
          <a:srcRect l="9534" r="9534"/>
          <a:stretch>
            <a:fillRect/>
          </a:stretch>
        </p:blipFill>
        <p:spPr bwMode="auto">
          <a:xfrm>
            <a:off x="258961" y="258961"/>
            <a:ext cx="3411141" cy="4732734"/>
          </a:xfrm>
          <a:prstGeom prst="rect">
            <a:avLst/>
          </a:prstGeom>
          <a:noFill/>
          <a:ln w="12700">
            <a:noFill/>
            <a:miter lim="800000"/>
            <a:headEnd/>
            <a:tailEnd/>
          </a:ln>
        </p:spPr>
      </p:pic>
      <p:pic>
        <p:nvPicPr>
          <p:cNvPr id="20487" name="Picture 7"/>
          <p:cNvPicPr>
            <a:picLocks noChangeAspect="1" noChangeArrowheads="1"/>
          </p:cNvPicPr>
          <p:nvPr/>
        </p:nvPicPr>
        <p:blipFill>
          <a:blip r:embed="rId3"/>
          <a:srcRect l="25972" r="26097"/>
          <a:stretch>
            <a:fillRect/>
          </a:stretch>
        </p:blipFill>
        <p:spPr bwMode="auto">
          <a:xfrm>
            <a:off x="5473898" y="258961"/>
            <a:ext cx="3411141" cy="4732734"/>
          </a:xfrm>
          <a:prstGeom prst="rect">
            <a:avLst/>
          </a:prstGeom>
          <a:noFill/>
          <a:ln w="12700">
            <a:noFill/>
            <a:miter lim="800000"/>
            <a:headEnd/>
            <a:tailEnd/>
          </a:ln>
        </p:spPr>
      </p:pic>
      <p:pic>
        <p:nvPicPr>
          <p:cNvPr id="20488" name="Picture 8"/>
          <p:cNvPicPr>
            <a:picLocks noChangeAspect="1" noChangeArrowheads="1"/>
          </p:cNvPicPr>
          <p:nvPr/>
        </p:nvPicPr>
        <p:blipFill>
          <a:blip r:embed="rId4"/>
          <a:srcRect l="5493" t="6786" r="5754"/>
          <a:stretch>
            <a:fillRect/>
          </a:stretch>
        </p:blipFill>
        <p:spPr bwMode="auto">
          <a:xfrm>
            <a:off x="3723680" y="258961"/>
            <a:ext cx="1696641" cy="2330648"/>
          </a:xfrm>
          <a:prstGeom prst="rect">
            <a:avLst/>
          </a:prstGeom>
          <a:noFill/>
          <a:ln w="12700">
            <a:noFill/>
            <a:miter lim="800000"/>
            <a:headEnd/>
            <a:tailEnd/>
          </a:ln>
        </p:spPr>
      </p:pic>
      <p:pic>
        <p:nvPicPr>
          <p:cNvPr id="20489" name="Picture 9"/>
          <p:cNvPicPr>
            <a:picLocks noChangeAspect="1" noChangeArrowheads="1"/>
          </p:cNvPicPr>
          <p:nvPr/>
        </p:nvPicPr>
        <p:blipFill>
          <a:blip r:embed="rId5"/>
          <a:srcRect l="26953" r="25183"/>
          <a:stretch>
            <a:fillRect/>
          </a:stretch>
        </p:blipFill>
        <p:spPr bwMode="auto">
          <a:xfrm>
            <a:off x="3723680" y="2652117"/>
            <a:ext cx="1696641" cy="2339578"/>
          </a:xfrm>
          <a:prstGeom prst="rect">
            <a:avLst/>
          </a:prstGeom>
          <a:noFill/>
          <a:ln w="12700">
            <a:noFill/>
            <a:miter lim="800000"/>
            <a:headEnd/>
            <a:tailEnd/>
          </a:ln>
        </p:spPr>
      </p:pic>
      <p:sp>
        <p:nvSpPr>
          <p:cNvPr id="20490" name="Rectangle 10"/>
          <p:cNvSpPr>
            <a:spLocks noChangeArrowheads="1"/>
          </p:cNvSpPr>
          <p:nvPr>
            <p:ph type="title"/>
          </p:nvPr>
        </p:nvSpPr>
        <p:spPr>
          <a:xfrm>
            <a:off x="1035844" y="5259586"/>
            <a:ext cx="7625953" cy="723305"/>
          </a:xfrm>
          <a:ln/>
        </p:spPr>
        <p:txBody>
          <a:bodyPr>
            <a:normAutofit fontScale="90000"/>
          </a:bodyPr>
          <a:lstStyle/>
          <a:p>
            <a:r>
              <a:rPr lang="en-US"/>
              <a:t>Student discipline act</a:t>
            </a:r>
          </a:p>
        </p:txBody>
      </p:sp>
    </p:spTree>
  </p:cSld>
  <p:clrMapOvr>
    <a:masterClrMapping/>
  </p:clrMapOvr>
  <p:transition/>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3A475D"/>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4919142" y="1687711"/>
            <a:ext cx="3429000" cy="4527352"/>
            <a:chOff x="0" y="0"/>
            <a:chExt cx="3072" cy="4056"/>
          </a:xfrm>
        </p:grpSpPr>
        <p:pic>
          <p:nvPicPr>
            <p:cNvPr id="21506" name="Picture 2"/>
            <p:cNvPicPr>
              <a:picLocks noChangeAspect="1" noChangeArrowheads="1"/>
            </p:cNvPicPr>
            <p:nvPr/>
          </p:nvPicPr>
          <p:blipFill>
            <a:blip r:embed="rId2"/>
            <a:srcRect l="16078" r="15984"/>
            <a:stretch>
              <a:fillRect/>
            </a:stretch>
          </p:blipFill>
          <p:spPr bwMode="auto">
            <a:xfrm>
              <a:off x="56" y="48"/>
              <a:ext cx="2968" cy="3952"/>
            </a:xfrm>
            <a:prstGeom prst="rect">
              <a:avLst/>
            </a:prstGeom>
            <a:noFill/>
            <a:ln w="12700">
              <a:noFill/>
              <a:miter lim="800000"/>
              <a:headEnd/>
              <a:tailEnd/>
            </a:ln>
          </p:spPr>
        </p:pic>
        <p:pic>
          <p:nvPicPr>
            <p:cNvPr id="21507" name="Picture 3"/>
            <p:cNvPicPr>
              <a:picLocks noChangeArrowheads="1"/>
            </p:cNvPicPr>
            <p:nvPr/>
          </p:nvPicPr>
          <p:blipFill>
            <a:blip r:embed="rId3"/>
            <a:srcRect/>
            <a:stretch>
              <a:fillRect/>
            </a:stretch>
          </p:blipFill>
          <p:spPr bwMode="auto">
            <a:xfrm>
              <a:off x="0" y="0"/>
              <a:ext cx="3072" cy="4056"/>
            </a:xfrm>
            <a:prstGeom prst="rect">
              <a:avLst/>
            </a:prstGeom>
            <a:noFill/>
            <a:ln w="12700">
              <a:noFill/>
              <a:miter lim="800000"/>
              <a:headEnd/>
              <a:tailEnd/>
            </a:ln>
          </p:spPr>
        </p:pic>
      </p:grpSp>
      <p:sp>
        <p:nvSpPr>
          <p:cNvPr id="21508" name="Rectangle 4"/>
          <p:cNvSpPr>
            <a:spLocks noChangeArrowheads="1"/>
          </p:cNvSpPr>
          <p:nvPr>
            <p:ph type="title"/>
          </p:nvPr>
        </p:nvSpPr>
        <p:spPr>
          <a:ln/>
        </p:spPr>
        <p:txBody>
          <a:bodyPr/>
          <a:lstStyle/>
          <a:p>
            <a:pPr marL="286856"/>
            <a:r>
              <a:rPr lang="en-US" dirty="0"/>
              <a:t>Purpose of Act</a:t>
            </a:r>
          </a:p>
        </p:txBody>
      </p:sp>
      <p:sp>
        <p:nvSpPr>
          <p:cNvPr id="21509" name="Rectangle 5"/>
          <p:cNvSpPr>
            <a:spLocks noChangeArrowheads="1"/>
          </p:cNvSpPr>
          <p:nvPr>
            <p:ph type="body" idx="1"/>
          </p:nvPr>
        </p:nvSpPr>
        <p:spPr>
          <a:xfrm>
            <a:off x="457200" y="1600200"/>
            <a:ext cx="4267200" cy="4525963"/>
          </a:xfrm>
          <a:ln/>
        </p:spPr>
        <p:txBody>
          <a:bodyPr/>
          <a:lstStyle/>
          <a:p>
            <a:pPr>
              <a:buFontTx/>
              <a:buBlip>
                <a:blip r:embed="rId4"/>
              </a:buBlip>
            </a:pPr>
            <a:r>
              <a:rPr lang="en-US" dirty="0"/>
              <a:t>To assure the protection of all students the constitutional right to due process and fundamental fairness</a:t>
            </a:r>
          </a:p>
        </p:txBody>
      </p:sp>
    </p:spTree>
  </p:cSld>
  <p:clrMapOvr>
    <a:masterClrMapping/>
  </p:clrMapOvr>
  <p:transition/>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3A475D"/>
        </a:solidFill>
        <a:effectLst/>
      </p:bgPr>
    </p:bg>
    <p:spTree>
      <p:nvGrpSpPr>
        <p:cNvPr id="1" name=""/>
        <p:cNvGrpSpPr/>
        <p:nvPr/>
      </p:nvGrpSpPr>
      <p:grpSpPr>
        <a:xfrm>
          <a:off x="0" y="0"/>
          <a:ext cx="0" cy="0"/>
          <a:chOff x="0" y="0"/>
          <a:chExt cx="0" cy="0"/>
        </a:xfrm>
      </p:grpSpPr>
      <p:sp>
        <p:nvSpPr>
          <p:cNvPr id="22529" name="Rectangle 1"/>
          <p:cNvSpPr>
            <a:spLocks noChangeArrowheads="1"/>
          </p:cNvSpPr>
          <p:nvPr>
            <p:ph type="title"/>
          </p:nvPr>
        </p:nvSpPr>
        <p:spPr>
          <a:ln/>
        </p:spPr>
        <p:txBody>
          <a:bodyPr/>
          <a:lstStyle/>
          <a:p>
            <a:pPr marL="286856"/>
            <a:r>
              <a:rPr lang="en-US" dirty="0"/>
              <a:t>Summary of Act</a:t>
            </a:r>
          </a:p>
        </p:txBody>
      </p:sp>
      <p:sp>
        <p:nvSpPr>
          <p:cNvPr id="22530" name="Rectangle 2"/>
          <p:cNvSpPr>
            <a:spLocks noChangeArrowheads="1"/>
          </p:cNvSpPr>
          <p:nvPr>
            <p:ph type="body" idx="1"/>
          </p:nvPr>
        </p:nvSpPr>
        <p:spPr>
          <a:xfrm>
            <a:off x="4800600" y="1600200"/>
            <a:ext cx="3886200" cy="4525963"/>
          </a:xfrm>
          <a:ln/>
        </p:spPr>
        <p:txBody>
          <a:bodyPr>
            <a:normAutofit fontScale="92500" lnSpcReduction="10000"/>
          </a:bodyPr>
          <a:lstStyle/>
          <a:p>
            <a:pPr>
              <a:buFontTx/>
              <a:buBlip>
                <a:blip r:embed="rId2"/>
              </a:buBlip>
            </a:pPr>
            <a:r>
              <a:rPr lang="en-US" dirty="0"/>
              <a:t>The school may authorize an emergency exclusion, suspension, expulsion or mandatory reassignment of any pupil for conduct prohibited by the school’s policies.</a:t>
            </a:r>
          </a:p>
        </p:txBody>
      </p:sp>
      <p:pic>
        <p:nvPicPr>
          <p:cNvPr id="22531" name="Picture 3"/>
          <p:cNvPicPr>
            <a:picLocks noChangeArrowheads="1"/>
          </p:cNvPicPr>
          <p:nvPr/>
        </p:nvPicPr>
        <p:blipFill>
          <a:blip r:embed="rId3"/>
          <a:srcRect/>
          <a:stretch>
            <a:fillRect/>
          </a:stretch>
        </p:blipFill>
        <p:spPr bwMode="auto">
          <a:xfrm>
            <a:off x="455414" y="2302743"/>
            <a:ext cx="3991570" cy="3295055"/>
          </a:xfrm>
          <a:prstGeom prst="rect">
            <a:avLst/>
          </a:prstGeom>
          <a:noFill/>
          <a:ln w="12700">
            <a:noFill/>
            <a:miter lim="800000"/>
            <a:headEnd/>
            <a:tailEnd/>
          </a:ln>
          <a:effectLst>
            <a:outerShdw blurRad="127000" dist="177799" dir="2700000" algn="ctr" rotWithShape="0">
              <a:schemeClr val="bg2">
                <a:alpha val="75000"/>
              </a:schemeClr>
            </a:outerShdw>
          </a:effectLst>
        </p:spPr>
      </p:pic>
    </p:spTree>
  </p:cSld>
  <p:clrMapOvr>
    <a:masterClrMapping/>
  </p:clrMapOvr>
  <p:transition/>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3A475D"/>
        </a:solidFill>
        <a:effectLst/>
      </p:bgPr>
    </p:bg>
    <p:spTree>
      <p:nvGrpSpPr>
        <p:cNvPr id="1" name=""/>
        <p:cNvGrpSpPr/>
        <p:nvPr/>
      </p:nvGrpSpPr>
      <p:grpSpPr>
        <a:xfrm>
          <a:off x="0" y="0"/>
          <a:ext cx="0" cy="0"/>
          <a:chOff x="0" y="0"/>
          <a:chExt cx="0" cy="0"/>
        </a:xfrm>
      </p:grpSpPr>
      <p:sp>
        <p:nvSpPr>
          <p:cNvPr id="23553" name="Rectangle 1"/>
          <p:cNvSpPr>
            <a:spLocks noChangeArrowheads="1"/>
          </p:cNvSpPr>
          <p:nvPr>
            <p:ph type="title"/>
          </p:nvPr>
        </p:nvSpPr>
        <p:spPr>
          <a:ln/>
        </p:spPr>
        <p:txBody>
          <a:bodyPr/>
          <a:lstStyle/>
          <a:p>
            <a:pPr marL="286856"/>
            <a:r>
              <a:rPr lang="en-US" dirty="0"/>
              <a:t>Important Rules:	</a:t>
            </a:r>
          </a:p>
        </p:txBody>
      </p:sp>
      <p:sp>
        <p:nvSpPr>
          <p:cNvPr id="23554" name="Rectangle 2"/>
          <p:cNvSpPr>
            <a:spLocks noChangeArrowheads="1"/>
          </p:cNvSpPr>
          <p:nvPr>
            <p:ph type="body" idx="1"/>
          </p:nvPr>
        </p:nvSpPr>
        <p:spPr>
          <a:ln/>
        </p:spPr>
        <p:txBody>
          <a:bodyPr/>
          <a:lstStyle/>
          <a:p>
            <a:pPr>
              <a:buFontTx/>
              <a:buBlip>
                <a:blip r:embed="rId2"/>
              </a:buBlip>
            </a:pPr>
            <a:r>
              <a:rPr lang="en-US"/>
              <a:t>School board must establish rules and standards regarding student conduct .</a:t>
            </a:r>
          </a:p>
          <a:p>
            <a:pPr>
              <a:buFontTx/>
              <a:buBlip>
                <a:blip r:embed="rId2"/>
              </a:buBlip>
            </a:pPr>
            <a:r>
              <a:rPr lang="en-US"/>
              <a:t>Schools must attempt to carry out said rules.</a:t>
            </a:r>
          </a:p>
          <a:p>
            <a:pPr>
              <a:buFontTx/>
              <a:buBlip>
                <a:blip r:embed="rId2"/>
              </a:buBlip>
            </a:pPr>
            <a:r>
              <a:rPr lang="en-US"/>
              <a:t>Rules must be distributed to each student and his/her parent or guardian at the beginning of the school year.  </a:t>
            </a:r>
          </a:p>
        </p:txBody>
      </p:sp>
    </p:spTree>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38</TotalTime>
  <Words>10323</Words>
  <Application>Microsoft Macintosh PowerPoint</Application>
  <PresentationFormat>On-screen Show (4:3)</PresentationFormat>
  <Paragraphs>723</Paragraphs>
  <Slides>116</Slides>
  <Notes>23</Notes>
  <HiddenSlides>0</HiddenSlides>
  <MMClips>0</MMClips>
  <ScaleCrop>false</ScaleCrop>
  <HeadingPairs>
    <vt:vector size="4" baseType="variant">
      <vt:variant>
        <vt:lpstr>Design Template</vt:lpstr>
      </vt:variant>
      <vt:variant>
        <vt:i4>1</vt:i4>
      </vt:variant>
      <vt:variant>
        <vt:lpstr>Slide Titles</vt:lpstr>
      </vt:variant>
      <vt:variant>
        <vt:i4>116</vt:i4>
      </vt:variant>
    </vt:vector>
  </HeadingPairs>
  <TitlesOfParts>
    <vt:vector size="117" baseType="lpstr">
      <vt:lpstr>Office Theme</vt:lpstr>
      <vt:lpstr>Chapter 1 </vt:lpstr>
      <vt:lpstr>Historical Development of the U.S. Constitution</vt:lpstr>
      <vt:lpstr>Bill of Rights</vt:lpstr>
      <vt:lpstr>U.S. System of Courts</vt:lpstr>
      <vt:lpstr>Federal Court Video (8 min)</vt:lpstr>
      <vt:lpstr>The Supreme Court</vt:lpstr>
      <vt:lpstr>Supreme Court Video (3 min)</vt:lpstr>
      <vt:lpstr>Slide 8</vt:lpstr>
      <vt:lpstr>Slide 9</vt:lpstr>
      <vt:lpstr>Slide 10</vt:lpstr>
      <vt:lpstr>Slide 11</vt:lpstr>
      <vt:lpstr>Slide 12</vt:lpstr>
      <vt:lpstr>Students, the Law and Public Schools</vt:lpstr>
      <vt:lpstr>REASONABLENESS</vt:lpstr>
      <vt:lpstr>“in loco parentis”</vt:lpstr>
      <vt:lpstr>Freedom of Expression</vt:lpstr>
      <vt:lpstr>Freedom of Expression</vt:lpstr>
      <vt:lpstr>Court Decisions to Consider</vt:lpstr>
      <vt:lpstr>The Fourth Amendment</vt:lpstr>
      <vt:lpstr>Court Decisions to Consider</vt:lpstr>
      <vt:lpstr>Student’s Right to Due Process</vt:lpstr>
      <vt:lpstr>“Procedural Safeguards and Due Process Standards”</vt:lpstr>
      <vt:lpstr>Court Decisions to Consider</vt:lpstr>
      <vt:lpstr>Chapter 4</vt:lpstr>
      <vt:lpstr>Homeland Security </vt:lpstr>
      <vt:lpstr>NSCC guidelines for safe schools:</vt:lpstr>
      <vt:lpstr>NSCC guidelines for safe schools cont.</vt:lpstr>
      <vt:lpstr>Handling GANG violence</vt:lpstr>
      <vt:lpstr>School Uniforms</vt:lpstr>
      <vt:lpstr>Zero Tolerance</vt:lpstr>
      <vt:lpstr>Suspension</vt:lpstr>
      <vt:lpstr>Expulsion **These steps will meet the standards of due process if implemented correctly.**</vt:lpstr>
      <vt:lpstr>Metal Detectors  &amp; Drug Testing</vt:lpstr>
      <vt:lpstr>Chapter 5</vt:lpstr>
      <vt:lpstr>1975- P.L. 94-142 the Education for All Handicapped Children Act: </vt:lpstr>
      <vt:lpstr>1990- Individuals With Disabilities Education Act (IDEA): </vt:lpstr>
      <vt:lpstr>2004- Individuals With Disabilities Education Improvement Act (IDEIA): </vt:lpstr>
      <vt:lpstr>2000- National Council on Disability (NCD):</vt:lpstr>
      <vt:lpstr>Disciplining Students with Disabilities:</vt:lpstr>
      <vt:lpstr>Parental Rights in Special Education:</vt:lpstr>
      <vt:lpstr>Least Restrictive Environment:</vt:lpstr>
      <vt:lpstr>Multi-Disciplinary Team (MDT):</vt:lpstr>
      <vt:lpstr>Individual Educational Plan (IEP):</vt:lpstr>
      <vt:lpstr>Questions? Check this out!</vt:lpstr>
      <vt:lpstr>Chapter 6</vt:lpstr>
      <vt:lpstr>Liability</vt:lpstr>
      <vt:lpstr>Student safety</vt:lpstr>
      <vt:lpstr>General thoughts</vt:lpstr>
      <vt:lpstr>Interesting Video  (2 min)</vt:lpstr>
      <vt:lpstr>Liability and Student Records</vt:lpstr>
      <vt:lpstr>Public Law 93-380</vt:lpstr>
      <vt:lpstr>Confidentiality</vt:lpstr>
      <vt:lpstr>Landmark U.S. Supreme Court Rulings</vt:lpstr>
      <vt:lpstr>Defamation Involving School Personnel</vt:lpstr>
      <vt:lpstr>Defamation Involving School Personnel</vt:lpstr>
      <vt:lpstr>Defamation Involving School Personnel</vt:lpstr>
      <vt:lpstr>Chapter 8:  Teacher Freedoms</vt:lpstr>
      <vt:lpstr>Slide 58</vt:lpstr>
      <vt:lpstr>Slide 59</vt:lpstr>
      <vt:lpstr>Discrimination in Employment</vt:lpstr>
      <vt:lpstr>Statues prohibiting discrimination</vt:lpstr>
      <vt:lpstr>Statues prohibiting discrimination</vt:lpstr>
      <vt:lpstr>Statues prohibiting discrimination</vt:lpstr>
      <vt:lpstr>Statues prohibiting discrimination</vt:lpstr>
      <vt:lpstr>Other areas protected…</vt:lpstr>
      <vt:lpstr>Chapter 10:  Recruitment, Tenure, Dismissal and Due  Process  EDAD 859 </vt:lpstr>
      <vt:lpstr>  Tenure:</vt:lpstr>
      <vt:lpstr>Dismissal for Cause:</vt:lpstr>
      <vt:lpstr>Dismissal for Cause (cont.):</vt:lpstr>
      <vt:lpstr>Financial Exigency:</vt:lpstr>
      <vt:lpstr>Collective Bargaining:</vt:lpstr>
      <vt:lpstr>The Instructional Program</vt:lpstr>
      <vt:lpstr>Control of Public Schools</vt:lpstr>
      <vt:lpstr>Compulsory Attendance</vt:lpstr>
      <vt:lpstr>Attendance</vt:lpstr>
      <vt:lpstr>Residence</vt:lpstr>
      <vt:lpstr>Curriculum</vt:lpstr>
      <vt:lpstr>No Child Left Behind Act of 2001</vt:lpstr>
      <vt:lpstr>No Child Left Behind Act of 2001</vt:lpstr>
      <vt:lpstr>Grading and Academic Requirements</vt:lpstr>
      <vt:lpstr>School Desegregation</vt:lpstr>
      <vt:lpstr>De Jure Segregation</vt:lpstr>
      <vt:lpstr>Brown v. Board of Education (Brown I)</vt:lpstr>
      <vt:lpstr>Brown II</vt:lpstr>
      <vt:lpstr>School issues along the way...</vt:lpstr>
      <vt:lpstr>School issues along the way...</vt:lpstr>
      <vt:lpstr>Free Transfer and freedom of Choice Program</vt:lpstr>
      <vt:lpstr>De Jure &amp; De Facto</vt:lpstr>
      <vt:lpstr>The Civil Rights Act of 1964</vt:lpstr>
      <vt:lpstr>Segregation</vt:lpstr>
      <vt:lpstr>Chapter 13 Finance</vt:lpstr>
      <vt:lpstr>Slide 92</vt:lpstr>
      <vt:lpstr>Slide 93</vt:lpstr>
      <vt:lpstr>Slide 94</vt:lpstr>
      <vt:lpstr>Slide 95</vt:lpstr>
      <vt:lpstr>Student discipline act</vt:lpstr>
      <vt:lpstr>Purpose of Act</vt:lpstr>
      <vt:lpstr>Summary of Act</vt:lpstr>
      <vt:lpstr>Important Rules: </vt:lpstr>
      <vt:lpstr>Procedures to be followed are outlined in detail for:</vt:lpstr>
      <vt:lpstr>Duty to Report Criminal Violations</vt:lpstr>
      <vt:lpstr>Nebraska Student Discipline Act</vt:lpstr>
      <vt:lpstr>Important Case Briefs</vt:lpstr>
      <vt:lpstr> Tinker v Des Moines</vt:lpstr>
      <vt:lpstr>Bethel School Dist v Fraser </vt:lpstr>
      <vt:lpstr>New Jersey v TLO </vt:lpstr>
      <vt:lpstr>Hazelwood v Kuhlmeier</vt:lpstr>
      <vt:lpstr>Goss v Lopez</vt:lpstr>
      <vt:lpstr>Lee v Wiseman</vt:lpstr>
      <vt:lpstr>Wisconsin v Yoder</vt:lpstr>
      <vt:lpstr>Stevens v Chesteen</vt:lpstr>
      <vt:lpstr>Cox v. York County School Dist. No. 083.</vt:lpstr>
      <vt:lpstr>C. Patricia Skinner v. Ogallala Public School</vt:lpstr>
      <vt:lpstr> Mitchell Crider v. Bayard City Schools.</vt:lpstr>
      <vt:lpstr>Norman v. Ogallala Public School. </vt:lpstr>
      <vt:lpstr>Norman v. Ogallala Public School. Cont’d</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dc:title>
  <dc:creator>Palmer Schools</dc:creator>
  <cp:lastModifiedBy>Palmer Schools</cp:lastModifiedBy>
  <cp:revision>5</cp:revision>
  <dcterms:created xsi:type="dcterms:W3CDTF">2009-07-26T20:43:06Z</dcterms:created>
  <dcterms:modified xsi:type="dcterms:W3CDTF">2009-07-26T20:59:03Z</dcterms:modified>
</cp:coreProperties>
</file>